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5"/>
  </p:notesMasterIdLst>
  <p:sldIdLst>
    <p:sldId id="308" r:id="rId3"/>
    <p:sldId id="13479" r:id="rId4"/>
    <p:sldId id="326" r:id="rId5"/>
    <p:sldId id="13702" r:id="rId6"/>
    <p:sldId id="13724" r:id="rId7"/>
    <p:sldId id="13473" r:id="rId8"/>
    <p:sldId id="13703" r:id="rId9"/>
    <p:sldId id="13704" r:id="rId10"/>
    <p:sldId id="13705" r:id="rId11"/>
    <p:sldId id="15014" r:id="rId12"/>
    <p:sldId id="13450" r:id="rId13"/>
    <p:sldId id="13678" r:id="rId14"/>
    <p:sldId id="13697" r:id="rId15"/>
    <p:sldId id="15056" r:id="rId16"/>
    <p:sldId id="15025" r:id="rId17"/>
    <p:sldId id="15033" r:id="rId18"/>
    <p:sldId id="15034" r:id="rId19"/>
    <p:sldId id="15039" r:id="rId20"/>
    <p:sldId id="15036" r:id="rId21"/>
    <p:sldId id="15038" r:id="rId22"/>
    <p:sldId id="15037" r:id="rId23"/>
    <p:sldId id="15032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277C15-C29A-17AD-87F9-162BE85C41BD}" name="Hale Gulbaz" initials="HG" userId="S::hale.gulbaz@itkib.org.tr::935bcac6-c5bd-4a9b-a70b-930292864f05" providerId="AD"/>
  <p188:author id="{BEE3A87D-7013-F988-45C9-A68D4D5C66B4}" name="Cemre Uzun" initials="CU" userId="S::cemre.uzun@itkib.org.tr::0c02f8ca-6e89-44ce-a31e-a99c9b59efac" providerId="AD"/>
  <p188:author id="{0DEC64C6-31F8-64DC-921B-07A03A4B7688}" name="Ilkay Coskun" initials="IC" userId="S::ilkay.coskun@itkib.org.tr::f3c49a81-91b6-4385-b829-913839755e8c" providerId="AD"/>
  <p188:author id="{CDD9E4D9-897E-CB36-31E1-CD335366925B}" name="Samet Demirkapi" initials="SD" userId="S::samet.demirkapi@itkib.org.tr::f698e841-9ee3-470e-8f01-95683922fe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3C67B5"/>
    <a:srgbClr val="BDA26A"/>
    <a:srgbClr val="ED7D31"/>
    <a:srgbClr val="4472C4"/>
    <a:srgbClr val="001746"/>
    <a:srgbClr val="FFC000"/>
    <a:srgbClr val="0A0A0A"/>
    <a:srgbClr val="5B9BD5"/>
    <a:srgbClr val="1B3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3826" autoAdjust="0"/>
  </p:normalViewPr>
  <p:slideViewPr>
    <p:cSldViewPr snapToGrid="0">
      <p:cViewPr varScale="1">
        <p:scale>
          <a:sx n="104" d="100"/>
          <a:sy n="104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05390301046135E-2"/>
          <c:y val="6.6071777766379652E-2"/>
          <c:w val="0.97581934471462717"/>
          <c:h val="0.73143452731556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Hazır Giyim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345608492848496E-2"/>
                  <c:y val="5.0890870738791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87-43EA-962B-9ACBE8195891}"/>
                </c:ext>
              </c:extLst>
            </c:dLbl>
            <c:dLbl>
              <c:idx val="1"/>
              <c:layout>
                <c:manualLayout>
                  <c:x val="-1.03456084928484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87-43EA-962B-9ACBE8195891}"/>
                </c:ext>
              </c:extLst>
            </c:dLbl>
            <c:dLbl>
              <c:idx val="2"/>
              <c:layout>
                <c:manualLayout>
                  <c:x val="-1.03456084928484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3A-47CA-999C-3A6C54786276}"/>
                </c:ext>
              </c:extLst>
            </c:dLbl>
            <c:dLbl>
              <c:idx val="3"/>
              <c:layout>
                <c:manualLayout>
                  <c:x val="-1.55184127392728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87-43EA-962B-9ACBE8195891}"/>
                </c:ext>
              </c:extLst>
            </c:dLbl>
            <c:dLbl>
              <c:idx val="4"/>
              <c:layout>
                <c:manualLayout>
                  <c:x val="-9.3110476435636462E-3"/>
                  <c:y val="2.5445435369394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3A-47CA-999C-3A6C54786276}"/>
                </c:ext>
              </c:extLst>
            </c:dLbl>
            <c:dLbl>
              <c:idx val="5"/>
              <c:layout>
                <c:manualLayout>
                  <c:x val="-1.1299522767042018E-2"/>
                  <c:y val="7.6336306108186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687-43EA-962B-9ACBE8195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2021 Yıl Sonu</c:v>
                </c:pt>
                <c:pt idx="1">
                  <c:v>2022 Yıl Sonu</c:v>
                </c:pt>
                <c:pt idx="2">
                  <c:v>2023 Yıl Sonu
</c:v>
                </c:pt>
                <c:pt idx="3">
                  <c:v>2024 Yıl Sonu</c:v>
                </c:pt>
                <c:pt idx="4">
                  <c:v>2025 Yıl Sonu</c:v>
                </c:pt>
                <c:pt idx="5">
                  <c:v>2026 Nisan</c:v>
                </c:pt>
              </c:strCache>
            </c:strRef>
          </c:cat>
          <c:val>
            <c:numRef>
              <c:f>Sayfa1!$B$2:$B$7</c:f>
              <c:numCache>
                <c:formatCode>#,##0</c:formatCode>
                <c:ptCount val="6"/>
                <c:pt idx="0">
                  <c:v>677395</c:v>
                </c:pt>
                <c:pt idx="1">
                  <c:v>738426</c:v>
                </c:pt>
                <c:pt idx="2">
                  <c:v>627452</c:v>
                </c:pt>
                <c:pt idx="3">
                  <c:v>574684</c:v>
                </c:pt>
                <c:pt idx="4">
                  <c:v>499204</c:v>
                </c:pt>
                <c:pt idx="5">
                  <c:v>502304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7-43EA-962B-9ACBE819589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Tekstil ve Hazır Giyim Toplamı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414730191418196E-2"/>
                  <c:y val="1.0178174147758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687-43EA-962B-9ACBE8195891}"/>
                </c:ext>
              </c:extLst>
            </c:dLbl>
            <c:dLbl>
              <c:idx val="1"/>
              <c:layout>
                <c:manualLayout>
                  <c:x val="-1.3449291040703045E-2"/>
                  <c:y val="-2.5445435369395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687-43EA-962B-9ACBE8195891}"/>
                </c:ext>
              </c:extLst>
            </c:dLbl>
            <c:dLbl>
              <c:idx val="2"/>
              <c:layout>
                <c:manualLayout>
                  <c:x val="-1.5518412739272744E-2"/>
                  <c:y val="5.0890870738791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687-43EA-962B-9ACBE8195891}"/>
                </c:ext>
              </c:extLst>
            </c:dLbl>
            <c:dLbl>
              <c:idx val="3"/>
              <c:layout>
                <c:manualLayout>
                  <c:x val="-8.2764867942787968E-3"/>
                  <c:y val="2.5445435369395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687-43EA-962B-9ACBE8195891}"/>
                </c:ext>
              </c:extLst>
            </c:dLbl>
            <c:dLbl>
              <c:idx val="4"/>
              <c:layout>
                <c:manualLayout>
                  <c:x val="-7.24192594499394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687-43EA-962B-9ACBE8195891}"/>
                </c:ext>
              </c:extLst>
            </c:dLbl>
            <c:dLbl>
              <c:idx val="5"/>
              <c:layout>
                <c:manualLayout>
                  <c:x val="-1.2326752109500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687-43EA-962B-9ACBE8195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2021 Yıl Sonu</c:v>
                </c:pt>
                <c:pt idx="1">
                  <c:v>2022 Yıl Sonu</c:v>
                </c:pt>
                <c:pt idx="2">
                  <c:v>2023 Yıl Sonu
</c:v>
                </c:pt>
                <c:pt idx="3">
                  <c:v>2024 Yıl Sonu</c:v>
                </c:pt>
                <c:pt idx="4">
                  <c:v>2025 Yıl Sonu</c:v>
                </c:pt>
                <c:pt idx="5">
                  <c:v>2026 Nisan</c:v>
                </c:pt>
              </c:strCache>
            </c:strRef>
          </c:cat>
          <c:val>
            <c:numRef>
              <c:f>Sayfa1!$C$2:$C$7</c:f>
              <c:numCache>
                <c:formatCode>#,##0</c:formatCode>
                <c:ptCount val="6"/>
                <c:pt idx="0">
                  <c:v>1176964</c:v>
                </c:pt>
                <c:pt idx="1">
                  <c:v>1222609</c:v>
                </c:pt>
                <c:pt idx="2">
                  <c:v>1024976</c:v>
                </c:pt>
                <c:pt idx="3">
                  <c:v>959395</c:v>
                </c:pt>
                <c:pt idx="4">
                  <c:v>845904</c:v>
                </c:pt>
                <c:pt idx="5">
                  <c:v>851624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7-43EA-962B-9ACBE8195891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Toplam İmalat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06-4CC9-98FD-E1CF575FC9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2687-43EA-962B-9ACBE81958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687-43EA-962B-9ACBE8195891}"/>
              </c:ext>
            </c:extLst>
          </c:dPt>
          <c:dLbls>
            <c:dLbl>
              <c:idx val="1"/>
              <c:layout>
                <c:manualLayout>
                  <c:x val="4.1382433971393984E-3"/>
                  <c:y val="2.5445435369395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687-43EA-962B-9ACBE8195891}"/>
                </c:ext>
              </c:extLst>
            </c:dLbl>
            <c:dLbl>
              <c:idx val="2"/>
              <c:layout>
                <c:manualLayout>
                  <c:x val="1.0345608492848496E-3"/>
                  <c:y val="-1.16623564864356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87-43EA-962B-9ACBE8195891}"/>
                </c:ext>
              </c:extLst>
            </c:dLbl>
            <c:dLbl>
              <c:idx val="5"/>
              <c:layout>
                <c:manualLayout>
                  <c:x val="5.1361467122916756E-3"/>
                  <c:y val="-2.5445435369395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81-485D-9573-0D952B452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2021 Yıl Sonu</c:v>
                </c:pt>
                <c:pt idx="1">
                  <c:v>2022 Yıl Sonu</c:v>
                </c:pt>
                <c:pt idx="2">
                  <c:v>2023 Yıl Sonu
</c:v>
                </c:pt>
                <c:pt idx="3">
                  <c:v>2024 Yıl Sonu</c:v>
                </c:pt>
                <c:pt idx="4">
                  <c:v>2025 Yıl Sonu</c:v>
                </c:pt>
                <c:pt idx="5">
                  <c:v>2026 Nisan</c:v>
                </c:pt>
              </c:strCache>
            </c:strRef>
          </c:cat>
          <c:val>
            <c:numRef>
              <c:f>Sayfa1!$D$2:$D$7</c:f>
              <c:numCache>
                <c:formatCode>#,##0</c:formatCode>
                <c:ptCount val="6"/>
                <c:pt idx="0">
                  <c:v>4273296</c:v>
                </c:pt>
                <c:pt idx="1">
                  <c:v>4494762</c:v>
                </c:pt>
                <c:pt idx="2" formatCode="_-* #,##0_-;\-* #,##0_-;_-* &quot;-&quot;??_-;_-@_-">
                  <c:v>4077927</c:v>
                </c:pt>
                <c:pt idx="3" formatCode="_-* #,##0_-;\-* #,##0_-;_-* &quot;-&quot;??_-;_-@_-">
                  <c:v>3988866</c:v>
                </c:pt>
                <c:pt idx="4" formatCode="_-* #,##0_-;\-* #,##0_-;_-* &quot;-&quot;??_-;_-@_-">
                  <c:v>3870883</c:v>
                </c:pt>
                <c:pt idx="5">
                  <c:v>3885547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87-43EA-962B-9ACBE8195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1885872"/>
        <c:axId val="1661886288"/>
      </c:barChart>
      <c:lineChart>
        <c:grouping val="standard"/>
        <c:varyColors val="0"/>
        <c:ser>
          <c:idx val="3"/>
          <c:order val="3"/>
          <c:tx>
            <c:strRef>
              <c:f>Sayfa1!$E$1</c:f>
              <c:strCache>
                <c:ptCount val="1"/>
                <c:pt idx="0">
                  <c:v>İmalat içinde T+HG Pay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636417845278613E-2"/>
                  <c:y val="-2.739191099627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06-4CC9-98FD-E1CF575FC947}"/>
                </c:ext>
              </c:extLst>
            </c:dLbl>
            <c:dLbl>
              <c:idx val="1"/>
              <c:layout>
                <c:manualLayout>
                  <c:x val="-3.6095828031548406E-2"/>
                  <c:y val="-2.9936454533214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4C-4F62-B614-DB1DE98546E5}"/>
                </c:ext>
              </c:extLst>
            </c:dLbl>
            <c:dLbl>
              <c:idx val="2"/>
              <c:layout>
                <c:manualLayout>
                  <c:x val="-3.1445517744755104E-2"/>
                  <c:y val="-3.2480998070154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A6-4ED3-85D1-D1533291683E}"/>
                </c:ext>
              </c:extLst>
            </c:dLbl>
            <c:dLbl>
              <c:idx val="3"/>
              <c:layout>
                <c:manualLayout>
                  <c:x val="-3.7083874373357535E-2"/>
                  <c:y val="-2.9936454533214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C4-4F78-91E2-0534E26F40CD}"/>
                </c:ext>
              </c:extLst>
            </c:dLbl>
            <c:dLbl>
              <c:idx val="4"/>
              <c:layout>
                <c:manualLayout>
                  <c:x val="-3.7637323696982833E-2"/>
                  <c:y val="-3.2480998070154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A6-4ED3-85D1-D1533291683E}"/>
                </c:ext>
              </c:extLst>
            </c:dLbl>
            <c:dLbl>
              <c:idx val="5"/>
              <c:layout>
                <c:manualLayout>
                  <c:x val="-2.7509201791035023E-2"/>
                  <c:y val="2.0954416205576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8F-460C-B5EE-0B51C489F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C00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Sayfa1!$A$2:$A$7</c:f>
              <c:strCache>
                <c:ptCount val="6"/>
                <c:pt idx="0">
                  <c:v>2021 Yıl Sonu</c:v>
                </c:pt>
                <c:pt idx="1">
                  <c:v>2022 Yıl Sonu</c:v>
                </c:pt>
                <c:pt idx="2">
                  <c:v>2023 Yıl Sonu
</c:v>
                </c:pt>
                <c:pt idx="3">
                  <c:v>2024 Yıl Sonu</c:v>
                </c:pt>
                <c:pt idx="4">
                  <c:v>2025 Yıl Sonu</c:v>
                </c:pt>
                <c:pt idx="5">
                  <c:v>2026 Nisan</c:v>
                </c:pt>
              </c:strCache>
            </c:strRef>
          </c:cat>
          <c:val>
            <c:numRef>
              <c:f>Sayfa1!$E$2:$E$7</c:f>
              <c:numCache>
                <c:formatCode>0.0%</c:formatCode>
                <c:ptCount val="6"/>
                <c:pt idx="0">
                  <c:v>0.27542299901528</c:v>
                </c:pt>
                <c:pt idx="1">
                  <c:v>0.27200750562543691</c:v>
                </c:pt>
                <c:pt idx="2">
                  <c:v>0.25134731445658542</c:v>
                </c:pt>
                <c:pt idx="3">
                  <c:v>0.24051823250016421</c:v>
                </c:pt>
                <c:pt idx="4">
                  <c:v>0.21852998398556608</c:v>
                </c:pt>
                <c:pt idx="5">
                  <c:v>0.21917737708487375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D3A-47CA-999C-3A6C54786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021104"/>
        <c:axId val="2091029424"/>
      </c:lineChart>
      <c:catAx>
        <c:axId val="166188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cap="all" spc="120" normalizeH="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661886288"/>
        <c:crosses val="autoZero"/>
        <c:auto val="1"/>
        <c:lblAlgn val="ctr"/>
        <c:lblOffset val="100"/>
        <c:noMultiLvlLbl val="0"/>
      </c:catAx>
      <c:valAx>
        <c:axId val="166188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19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661885872"/>
        <c:crosses val="autoZero"/>
        <c:crossBetween val="between"/>
      </c:valAx>
      <c:valAx>
        <c:axId val="209102942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A0A0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2091021104"/>
        <c:crosses val="max"/>
        <c:crossBetween val="between"/>
      </c:valAx>
      <c:catAx>
        <c:axId val="209102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10294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8670410093403739"/>
          <c:y val="0.91858642792570411"/>
          <c:w val="0.59555497265337975"/>
          <c:h val="5.3816528552780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BDA26A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03719122953097E-3"/>
          <c:y val="0.14414690775791925"/>
          <c:w val="0.97557590896475155"/>
          <c:h val="0.8362562084149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2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ECEBD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Sayfa1!$A$2:$A$11</c:f>
              <c:strCache>
                <c:ptCount val="10"/>
                <c:pt idx="0">
                  <c:v>Çin</c:v>
                </c:pt>
                <c:pt idx="1">
                  <c:v>Bangladeş*</c:v>
                </c:pt>
                <c:pt idx="2">
                  <c:v>Vietnam*</c:v>
                </c:pt>
                <c:pt idx="3">
                  <c:v>Almanya</c:v>
                </c:pt>
                <c:pt idx="4">
                  <c:v>İtalya</c:v>
                </c:pt>
                <c:pt idx="5">
                  <c:v>Hindistan</c:v>
                </c:pt>
                <c:pt idx="6">
                  <c:v>Polonya</c:v>
                </c:pt>
                <c:pt idx="7">
                  <c:v>Türkiye</c:v>
                </c:pt>
                <c:pt idx="8">
                  <c:v>İspanya</c:v>
                </c:pt>
                <c:pt idx="9">
                  <c:v>Fransa</c:v>
                </c:pt>
              </c:strCache>
            </c:strRef>
          </c:cat>
          <c:val>
            <c:numRef>
              <c:f>Sayfa1!$B$2:$B$11</c:f>
              <c:numCache>
                <c:formatCode>_-* #,##0.0_-;\-* #,##0.0_-;_-* "-"??_-;_-@_-</c:formatCode>
                <c:ptCount val="10"/>
                <c:pt idx="0">
                  <c:v>187.65764200000001</c:v>
                </c:pt>
                <c:pt idx="1">
                  <c:v>51.902113999999997</c:v>
                </c:pt>
                <c:pt idx="2">
                  <c:v>35.511926000000003</c:v>
                </c:pt>
                <c:pt idx="3">
                  <c:v>31.291231</c:v>
                </c:pt>
                <c:pt idx="4">
                  <c:v>29.335903999999999</c:v>
                </c:pt>
                <c:pt idx="5">
                  <c:v>21.760128999999999</c:v>
                </c:pt>
                <c:pt idx="6">
                  <c:v>15.313910999999999</c:v>
                </c:pt>
                <c:pt idx="7">
                  <c:v>19.707777</c:v>
                </c:pt>
                <c:pt idx="8">
                  <c:v>14.465657</c:v>
                </c:pt>
                <c:pt idx="9">
                  <c:v>16.626871000000001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35-4832-A843-9E5572717048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D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FFE699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Sayfa1!$A$2:$A$11</c:f>
              <c:strCache>
                <c:ptCount val="10"/>
                <c:pt idx="0">
                  <c:v>Çin</c:v>
                </c:pt>
                <c:pt idx="1">
                  <c:v>Bangladeş*</c:v>
                </c:pt>
                <c:pt idx="2">
                  <c:v>Vietnam*</c:v>
                </c:pt>
                <c:pt idx="3">
                  <c:v>Almanya</c:v>
                </c:pt>
                <c:pt idx="4">
                  <c:v>İtalya</c:v>
                </c:pt>
                <c:pt idx="5">
                  <c:v>Hindistan</c:v>
                </c:pt>
                <c:pt idx="6">
                  <c:v>Polonya</c:v>
                </c:pt>
                <c:pt idx="7">
                  <c:v>Türkiye</c:v>
                </c:pt>
                <c:pt idx="8">
                  <c:v>İspanya</c:v>
                </c:pt>
                <c:pt idx="9">
                  <c:v>Fransa</c:v>
                </c:pt>
              </c:strCache>
            </c:strRef>
          </c:cat>
          <c:val>
            <c:numRef>
              <c:f>Sayfa1!$C$2:$C$11</c:f>
              <c:numCache>
                <c:formatCode>_-* #,##0.0_-;\-* #,##0.0_-;_-* "-"??_-;_-@_-</c:formatCode>
                <c:ptCount val="10"/>
                <c:pt idx="0">
                  <c:v>179.19424599999999</c:v>
                </c:pt>
                <c:pt idx="1">
                  <c:v>57.104123000000001</c:v>
                </c:pt>
                <c:pt idx="2">
                  <c:v>46.160246999999998</c:v>
                </c:pt>
                <c:pt idx="3">
                  <c:v>32.164687999999998</c:v>
                </c:pt>
                <c:pt idx="4">
                  <c:v>29.78783</c:v>
                </c:pt>
                <c:pt idx="5">
                  <c:v>22.386061999999999</c:v>
                </c:pt>
                <c:pt idx="6">
                  <c:v>18.879577000000001</c:v>
                </c:pt>
                <c:pt idx="7">
                  <c:v>18.602433999999999</c:v>
                </c:pt>
                <c:pt idx="8">
                  <c:v>16.878080000000001</c:v>
                </c:pt>
                <c:pt idx="9">
                  <c:v>16.750893000000001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35-4832-A843-9E5572717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09800528"/>
        <c:axId val="109788880"/>
      </c:barChart>
      <c:lineChart>
        <c:grouping val="standard"/>
        <c:varyColors val="0"/>
        <c:ser>
          <c:idx val="2"/>
          <c:order val="2"/>
          <c:tx>
            <c:strRef>
              <c:f>Sayfa1!$D$1</c:f>
              <c:strCache>
                <c:ptCount val="1"/>
                <c:pt idx="0">
                  <c:v>Değişim 24/25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746556347400786E-2"/>
                  <c:y val="0.102052932807020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600" b="0" i="0" u="none" strike="noStrike" kern="1200" baseline="0">
                      <a:solidFill>
                        <a:srgbClr val="FF0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950275470353886E-2"/>
                      <c:h val="4.2487739782736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E35-4832-A843-9E5572717048}"/>
                </c:ext>
              </c:extLst>
            </c:dLbl>
            <c:dLbl>
              <c:idx val="1"/>
              <c:layout>
                <c:manualLayout>
                  <c:x val="-2.7521509852900361E-2"/>
                  <c:y val="0.10267397731765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35-4832-A843-9E5572717048}"/>
                </c:ext>
              </c:extLst>
            </c:dLbl>
            <c:dLbl>
              <c:idx val="2"/>
              <c:layout>
                <c:manualLayout>
                  <c:x val="-2.9741881765195672E-2"/>
                  <c:y val="0.102984591307761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35-4832-A843-9E5572717048}"/>
                </c:ext>
              </c:extLst>
            </c:dLbl>
            <c:dLbl>
              <c:idx val="3"/>
              <c:layout>
                <c:manualLayout>
                  <c:x val="-1.9750208159866778E-2"/>
                  <c:y val="0.102673977317656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35-4832-A843-9E5572717048}"/>
                </c:ext>
              </c:extLst>
            </c:dLbl>
            <c:dLbl>
              <c:idx val="4"/>
              <c:layout>
                <c:manualLayout>
                  <c:x val="-2.3291701359977796E-2"/>
                  <c:y val="0.10267397731765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rgbClr val="FFFFFF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35-4832-A843-9E5572717048}"/>
                </c:ext>
              </c:extLst>
            </c:dLbl>
            <c:dLbl>
              <c:idx val="5"/>
              <c:layout>
                <c:manualLayout>
                  <c:x val="-1.8534510829776668E-2"/>
                  <c:y val="0.100343913717928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35-4832-A843-9E5572717048}"/>
                </c:ext>
              </c:extLst>
            </c:dLbl>
            <c:dLbl>
              <c:idx val="6"/>
              <c:layout>
                <c:manualLayout>
                  <c:x val="-2.4085440610514861E-2"/>
                  <c:y val="9.8013850118200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 dirty="0">
                      <a:solidFill>
                        <a:srgbClr val="FFFFFF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35-4832-A843-9E5572717048}"/>
                </c:ext>
              </c:extLst>
            </c:dLbl>
            <c:dLbl>
              <c:idx val="7"/>
              <c:layout>
                <c:manualLayout>
                  <c:x val="-2.7415998478957742E-2"/>
                  <c:y val="0.100343913717928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0" i="0" u="none" strike="noStrike" kern="1200" baseline="0">
                      <a:solidFill>
                        <a:srgbClr val="FF0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35-4832-A843-9E5572717048}"/>
                </c:ext>
              </c:extLst>
            </c:dLbl>
            <c:dLbl>
              <c:idx val="8"/>
              <c:layout>
                <c:manualLayout>
                  <c:x val="-2.6411323896752707E-2"/>
                  <c:y val="0.100343913717928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 dirty="0">
                      <a:solidFill>
                        <a:srgbClr val="FFFFFF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35-4832-A843-9E5572717048}"/>
                </c:ext>
              </c:extLst>
            </c:dLbl>
            <c:dLbl>
              <c:idx val="9"/>
              <c:layout>
                <c:manualLayout>
                  <c:x val="-1.7740771579239523E-2"/>
                  <c:y val="0.100343913717928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35-4832-A843-9E5572717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Sayfa1!$A$2:$A$11</c:f>
              <c:strCache>
                <c:ptCount val="10"/>
                <c:pt idx="0">
                  <c:v>Çin</c:v>
                </c:pt>
                <c:pt idx="1">
                  <c:v>Bangladeş*</c:v>
                </c:pt>
                <c:pt idx="2">
                  <c:v>Vietnam*</c:v>
                </c:pt>
                <c:pt idx="3">
                  <c:v>Almanya</c:v>
                </c:pt>
                <c:pt idx="4">
                  <c:v>İtalya</c:v>
                </c:pt>
                <c:pt idx="5">
                  <c:v>Hindistan</c:v>
                </c:pt>
                <c:pt idx="6">
                  <c:v>Polonya</c:v>
                </c:pt>
                <c:pt idx="7">
                  <c:v>Türkiye</c:v>
                </c:pt>
                <c:pt idx="8">
                  <c:v>İspanya</c:v>
                </c:pt>
                <c:pt idx="9">
                  <c:v>Fransa</c:v>
                </c:pt>
              </c:strCache>
            </c:strRef>
          </c:cat>
          <c:val>
            <c:numRef>
              <c:f>Sayfa1!$D$2:$D$11</c:f>
              <c:numCache>
                <c:formatCode>0.0%</c:formatCode>
                <c:ptCount val="10"/>
                <c:pt idx="0">
                  <c:v>-4.5100193681427675E-2</c:v>
                </c:pt>
                <c:pt idx="1">
                  <c:v>0.10022730480689099</c:v>
                </c:pt>
                <c:pt idx="2">
                  <c:v>0.29985197085621307</c:v>
                </c:pt>
                <c:pt idx="3">
                  <c:v>2.7913794762500662E-2</c:v>
                </c:pt>
                <c:pt idx="4">
                  <c:v>1.5405218124520734E-2</c:v>
                </c:pt>
                <c:pt idx="5">
                  <c:v>2.8765132780233054E-2</c:v>
                </c:pt>
                <c:pt idx="6">
                  <c:v>0.23283836506559311</c:v>
                </c:pt>
                <c:pt idx="7">
                  <c:v>-5.6086640314633215E-2</c:v>
                </c:pt>
                <c:pt idx="8">
                  <c:v>0.1667689894762471</c:v>
                </c:pt>
                <c:pt idx="9">
                  <c:v>7.4591304641745317E-3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E35-4832-A843-9E5572717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00528"/>
        <c:axId val="109788880"/>
      </c:lineChart>
      <c:catAx>
        <c:axId val="10980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09788880"/>
        <c:crosses val="autoZero"/>
        <c:auto val="1"/>
        <c:lblAlgn val="ctr"/>
        <c:lblOffset val="100"/>
        <c:noMultiLvlLbl val="0"/>
      </c:catAx>
      <c:valAx>
        <c:axId val="109788880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09800528"/>
        <c:crosses val="autoZero"/>
        <c:crossBetween val="between"/>
      </c:valAx>
      <c:spPr>
        <a:noFill/>
        <a:ln w="381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841269311024606E-2"/>
          <c:y val="3.1082405886538024E-2"/>
          <c:w val="0.98915873068897542"/>
          <c:h val="0.86118411835022746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plus"/>
            <c:size val="8"/>
            <c:spPr>
              <a:solidFill>
                <a:schemeClr val="accent1">
                  <a:alpha val="79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4.2731683715454563E-2"/>
                  <c:y val="9.0232467344192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6A-4115-B24D-D4BBB885B908}"/>
                </c:ext>
              </c:extLst>
            </c:dLbl>
            <c:dLbl>
              <c:idx val="8"/>
              <c:layout>
                <c:manualLayout>
                  <c:x val="-4.6314581959179413E-3"/>
                  <c:y val="8.8053686073398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6A-4115-B24D-D4BBB885B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Sayfa1!$B$2:$B$12</c:f>
              <c:numCache>
                <c:formatCode>#,##0</c:formatCode>
                <c:ptCount val="11"/>
                <c:pt idx="0">
                  <c:v>8841515</c:v>
                </c:pt>
                <c:pt idx="1">
                  <c:v>9122956</c:v>
                </c:pt>
                <c:pt idx="2">
                  <c:v>9280408</c:v>
                </c:pt>
                <c:pt idx="3">
                  <c:v>9452712</c:v>
                </c:pt>
                <c:pt idx="4">
                  <c:v>9836972</c:v>
                </c:pt>
                <c:pt idx="5">
                  <c:v>9266152</c:v>
                </c:pt>
                <c:pt idx="6">
                  <c:v>10570237</c:v>
                </c:pt>
                <c:pt idx="7">
                  <c:v>13013477.794</c:v>
                </c:pt>
                <c:pt idx="8">
                  <c:v>11154557.396</c:v>
                </c:pt>
                <c:pt idx="9">
                  <c:v>10464024.901000001</c:v>
                </c:pt>
                <c:pt idx="10">
                  <c:v>9372779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BD-4018-97F1-6177D4F6D7B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21662079"/>
        <c:axId val="1721661247"/>
      </c:lineChart>
      <c:catAx>
        <c:axId val="17216620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1661247"/>
        <c:crosses val="autoZero"/>
        <c:auto val="1"/>
        <c:lblAlgn val="ctr"/>
        <c:lblOffset val="100"/>
        <c:noMultiLvlLbl val="0"/>
      </c:catAx>
      <c:valAx>
        <c:axId val="172166124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2166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34264939862459E-3"/>
          <c:y val="3.7858876813574346E-2"/>
          <c:w val="0.96983487237743415"/>
          <c:h val="0.86118411835022746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Sayfa1!$B$2:$B$12</c:f>
              <c:numCache>
                <c:formatCode>#,##0</c:formatCode>
                <c:ptCount val="11"/>
                <c:pt idx="0">
                  <c:v>515942</c:v>
                </c:pt>
                <c:pt idx="1">
                  <c:v>536134</c:v>
                </c:pt>
                <c:pt idx="2">
                  <c:v>536871</c:v>
                </c:pt>
                <c:pt idx="3">
                  <c:v>553265</c:v>
                </c:pt>
                <c:pt idx="4">
                  <c:v>559890</c:v>
                </c:pt>
                <c:pt idx="5">
                  <c:v>547676</c:v>
                </c:pt>
                <c:pt idx="6">
                  <c:v>641933</c:v>
                </c:pt>
                <c:pt idx="7">
                  <c:v>692300.17800000007</c:v>
                </c:pt>
                <c:pt idx="8">
                  <c:v>537583.20900000003</c:v>
                </c:pt>
                <c:pt idx="9">
                  <c:v>521019.97300000006</c:v>
                </c:pt>
                <c:pt idx="10">
                  <c:v>457490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F5-4A03-A61A-652BE51A93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21684127"/>
        <c:axId val="1721697023"/>
      </c:lineChart>
      <c:catAx>
        <c:axId val="17216841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1697023"/>
        <c:crosses val="autoZero"/>
        <c:auto val="1"/>
        <c:lblAlgn val="ctr"/>
        <c:lblOffset val="100"/>
        <c:noMultiLvlLbl val="0"/>
      </c:catAx>
      <c:valAx>
        <c:axId val="172169702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2168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6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Sayfa1!$B$2:$B$12</c:f>
              <c:numCache>
                <c:formatCode>General</c:formatCode>
                <c:ptCount val="11"/>
                <c:pt idx="0">
                  <c:v>17.100000000000001</c:v>
                </c:pt>
                <c:pt idx="1">
                  <c:v>17</c:v>
                </c:pt>
                <c:pt idx="2">
                  <c:v>17.3</c:v>
                </c:pt>
                <c:pt idx="3">
                  <c:v>17.100000000000001</c:v>
                </c:pt>
                <c:pt idx="4">
                  <c:v>17.600000000000001</c:v>
                </c:pt>
                <c:pt idx="5">
                  <c:v>16.899999999999999</c:v>
                </c:pt>
                <c:pt idx="6">
                  <c:v>16.5</c:v>
                </c:pt>
                <c:pt idx="7" formatCode="#,##0.0">
                  <c:v>18.797449729963812</c:v>
                </c:pt>
                <c:pt idx="8" formatCode="#,##0.0">
                  <c:v>20.749387457840921</c:v>
                </c:pt>
                <c:pt idx="9" formatCode="#,##0.0">
                  <c:v>20.082517400782514</c:v>
                </c:pt>
                <c:pt idx="10">
                  <c:v>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7E-4267-9F0C-551543751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681215"/>
        <c:axId val="1721673727"/>
      </c:lineChart>
      <c:catAx>
        <c:axId val="17216812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721673727"/>
        <c:crosses val="autoZero"/>
        <c:auto val="1"/>
        <c:lblAlgn val="ctr"/>
        <c:lblOffset val="100"/>
        <c:noMultiLvlLbl val="0"/>
      </c:catAx>
      <c:valAx>
        <c:axId val="17216737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1681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91206947896745E-2"/>
          <c:y val="6.8419769040630629E-2"/>
          <c:w val="0.97581934471462717"/>
          <c:h val="0.73143452731556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İmalat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907968666089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92-4C3B-8635-B0B3E87348F4}"/>
                </c:ext>
              </c:extLst>
            </c:dLbl>
            <c:dLbl>
              <c:idx val="1"/>
              <c:layout>
                <c:manualLayout>
                  <c:x val="-1.1211996518454372E-2"/>
                  <c:y val="-2.59489818498112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92-4C3B-8635-B0B3E87348F4}"/>
                </c:ext>
              </c:extLst>
            </c:dLbl>
            <c:dLbl>
              <c:idx val="2"/>
              <c:layout>
                <c:manualLayout>
                  <c:x val="-1.0090796866608935E-2"/>
                  <c:y val="-2.378629191438609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C9-498C-ACEF-157672AA9056}"/>
                </c:ext>
              </c:extLst>
            </c:dLbl>
            <c:dLbl>
              <c:idx val="3"/>
              <c:layout>
                <c:manualLayout>
                  <c:x val="1.121199651845396E-3"/>
                  <c:y val="5.18979636996219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C9-498C-ACEF-157672AA9056}"/>
                </c:ext>
              </c:extLst>
            </c:dLbl>
            <c:dLbl>
              <c:idx val="8"/>
              <c:layout>
                <c:manualLayout>
                  <c:x val="-6.7271979110727883E-3"/>
                  <c:y val="5.1897963699621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47-454B-A95D-2926AEB03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F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Sayfa1!$A$2:$A$10</c:f>
              <c:strCache>
                <c:ptCount val="9"/>
                <c:pt idx="0">
                  <c:v>2022 
İlk Yarı</c:v>
                </c:pt>
                <c:pt idx="1">
                  <c:v>2022 
Yıl Sonu</c:v>
                </c:pt>
                <c:pt idx="2">
                  <c:v>2023 
İlk Yarı</c:v>
                </c:pt>
                <c:pt idx="3">
                  <c:v>2023
Yıl Sonu</c:v>
                </c:pt>
                <c:pt idx="4">
                  <c:v>2024
İlk Yarı</c:v>
                </c:pt>
                <c:pt idx="5">
                  <c:v>2024
Yıl Sonu</c:v>
                </c:pt>
                <c:pt idx="6">
                  <c:v>2025
İlk Yarı</c:v>
                </c:pt>
                <c:pt idx="7">
                  <c:v>2025
Yıl Sonu</c:v>
                </c:pt>
                <c:pt idx="8">
                  <c:v>2026 
Haziran</c:v>
                </c:pt>
              </c:strCache>
            </c:strRef>
          </c:cat>
          <c:val>
            <c:numRef>
              <c:f>Sayfa1!$B$2:$B$10</c:f>
              <c:numCache>
                <c:formatCode>#,##0.0</c:formatCode>
                <c:ptCount val="9"/>
                <c:pt idx="0">
                  <c:v>77.483333333332993</c:v>
                </c:pt>
                <c:pt idx="1">
                  <c:v>76.5</c:v>
                </c:pt>
                <c:pt idx="2">
                  <c:v>76.8</c:v>
                </c:pt>
                <c:pt idx="3">
                  <c:v>77.5</c:v>
                </c:pt>
                <c:pt idx="4">
                  <c:v>76.3</c:v>
                </c:pt>
                <c:pt idx="5">
                  <c:v>75.8</c:v>
                </c:pt>
                <c:pt idx="6">
                  <c:v>74.599999999999994</c:v>
                </c:pt>
                <c:pt idx="7">
                  <c:v>74.400000000000006</c:v>
                </c:pt>
                <c:pt idx="8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7-43EA-962B-9ACBE819589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Tekstil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644407159708143E-16"/>
                  <c:y val="7.7846945549432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70,8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92-4C3B-8635-B0B3E8734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Sayfa1!$A$2:$A$10</c:f>
              <c:strCache>
                <c:ptCount val="9"/>
                <c:pt idx="0">
                  <c:v>2022 
İlk Yarı</c:v>
                </c:pt>
                <c:pt idx="1">
                  <c:v>2022 
Yıl Sonu</c:v>
                </c:pt>
                <c:pt idx="2">
                  <c:v>2023 
İlk Yarı</c:v>
                </c:pt>
                <c:pt idx="3">
                  <c:v>2023
Yıl Sonu</c:v>
                </c:pt>
                <c:pt idx="4">
                  <c:v>2024
İlk Yarı</c:v>
                </c:pt>
                <c:pt idx="5">
                  <c:v>2024
Yıl Sonu</c:v>
                </c:pt>
                <c:pt idx="6">
                  <c:v>2025
İlk Yarı</c:v>
                </c:pt>
                <c:pt idx="7">
                  <c:v>2025
Yıl Sonu</c:v>
                </c:pt>
                <c:pt idx="8">
                  <c:v>2026 
Haziran</c:v>
                </c:pt>
              </c:strCache>
            </c:strRef>
          </c:cat>
          <c:val>
            <c:numRef>
              <c:f>Sayfa1!$C$2:$C$10</c:f>
              <c:numCache>
                <c:formatCode>#,##0.0</c:formatCode>
                <c:ptCount val="9"/>
                <c:pt idx="0">
                  <c:v>79.724971086666997</c:v>
                </c:pt>
                <c:pt idx="1">
                  <c:v>71.289882559999995</c:v>
                </c:pt>
                <c:pt idx="2">
                  <c:v>70.75</c:v>
                </c:pt>
                <c:pt idx="3">
                  <c:v>71.508080870000001</c:v>
                </c:pt>
                <c:pt idx="4">
                  <c:v>73.317312950000002</c:v>
                </c:pt>
                <c:pt idx="5">
                  <c:v>71.59034466</c:v>
                </c:pt>
                <c:pt idx="6">
                  <c:v>69.779023449999997</c:v>
                </c:pt>
                <c:pt idx="7">
                  <c:v>69.027358109999994</c:v>
                </c:pt>
                <c:pt idx="8">
                  <c:v>70.414022790000004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7-43EA-962B-9ACBE8195891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Hazır Giyim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0FC9-498C-ACEF-157672AA90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687-43EA-962B-9ACBE81958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687-43EA-962B-9ACBE819589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2222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687-43EA-962B-9ACBE8195891}"/>
              </c:ext>
            </c:extLst>
          </c:dPt>
          <c:dLbls>
            <c:dLbl>
              <c:idx val="0"/>
              <c:layout>
                <c:manualLayout>
                  <c:x val="5.60599825922718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C9-498C-ACEF-157672AA9056}"/>
                </c:ext>
              </c:extLst>
            </c:dLbl>
            <c:dLbl>
              <c:idx val="1"/>
              <c:layout>
                <c:manualLayout>
                  <c:x val="5.6059982592271858E-3"/>
                  <c:y val="-2.378629191438609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87-43EA-962B-9ACBE8195891}"/>
                </c:ext>
              </c:extLst>
            </c:dLbl>
            <c:dLbl>
              <c:idx val="2"/>
              <c:layout>
                <c:manualLayout>
                  <c:x val="1.2333196170299727E-2"/>
                  <c:y val="-1.18931459571930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87-43EA-962B-9ACBE8195891}"/>
                </c:ext>
              </c:extLst>
            </c:dLbl>
            <c:dLbl>
              <c:idx val="3"/>
              <c:layout>
                <c:manualLayout>
                  <c:x val="4.484798607381749E-3"/>
                  <c:y val="-5.946572978596524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687-43EA-962B-9ACBE8195891}"/>
                </c:ext>
              </c:extLst>
            </c:dLbl>
            <c:dLbl>
              <c:idx val="5"/>
              <c:layout>
                <c:manualLayout>
                  <c:x val="8.96959721476349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687-43EA-962B-9ACBE8195891}"/>
                </c:ext>
              </c:extLst>
            </c:dLbl>
            <c:dLbl>
              <c:idx val="8"/>
              <c:layout>
                <c:manualLayout>
                  <c:x val="5.60599825922718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ED-403E-9DBC-2383466F4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Sayfa1!$A$2:$A$10</c:f>
              <c:strCache>
                <c:ptCount val="9"/>
                <c:pt idx="0">
                  <c:v>2022 
İlk Yarı</c:v>
                </c:pt>
                <c:pt idx="1">
                  <c:v>2022 
Yıl Sonu</c:v>
                </c:pt>
                <c:pt idx="2">
                  <c:v>2023 
İlk Yarı</c:v>
                </c:pt>
                <c:pt idx="3">
                  <c:v>2023
Yıl Sonu</c:v>
                </c:pt>
                <c:pt idx="4">
                  <c:v>2024
İlk Yarı</c:v>
                </c:pt>
                <c:pt idx="5">
                  <c:v>2024
Yıl Sonu</c:v>
                </c:pt>
                <c:pt idx="6">
                  <c:v>2025
İlk Yarı</c:v>
                </c:pt>
                <c:pt idx="7">
                  <c:v>2025
Yıl Sonu</c:v>
                </c:pt>
                <c:pt idx="8">
                  <c:v>2026 
Haziran</c:v>
                </c:pt>
              </c:strCache>
            </c:strRef>
          </c:cat>
          <c:val>
            <c:numRef>
              <c:f>Sayfa1!$D$2:$D$10</c:f>
              <c:numCache>
                <c:formatCode>#,##0.0</c:formatCode>
                <c:ptCount val="9"/>
                <c:pt idx="0">
                  <c:v>84.012642929999998</c:v>
                </c:pt>
                <c:pt idx="1">
                  <c:v>80.274136720000001</c:v>
                </c:pt>
                <c:pt idx="2">
                  <c:v>77.260000000000005</c:v>
                </c:pt>
                <c:pt idx="3">
                  <c:v>76.918531740000006</c:v>
                </c:pt>
                <c:pt idx="4">
                  <c:v>77.602665040000005</c:v>
                </c:pt>
                <c:pt idx="5">
                  <c:v>75.878583210000002</c:v>
                </c:pt>
                <c:pt idx="6">
                  <c:v>76.064961749999995</c:v>
                </c:pt>
                <c:pt idx="7">
                  <c:v>75.868594029999997</c:v>
                </c:pt>
                <c:pt idx="8">
                  <c:v>76.877935449999995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87-43EA-962B-9ACBE8195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6"/>
        <c:axId val="1661885872"/>
        <c:axId val="1661886288"/>
      </c:barChart>
      <c:catAx>
        <c:axId val="166188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cap="all" spc="120" normalizeH="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661886288"/>
        <c:crosses val="autoZero"/>
        <c:auto val="1"/>
        <c:lblAlgn val="ctr"/>
        <c:lblOffset val="100"/>
        <c:noMultiLvlLbl val="0"/>
      </c:catAx>
      <c:valAx>
        <c:axId val="166188628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66188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BDA26A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95510323457405E-2"/>
          <c:y val="0.14914062221588681"/>
          <c:w val="0.86843879785515987"/>
          <c:h val="0.6887479063468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Hazırgiyim ve Konfeksiyon İhracatı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012808197246421E-3"/>
                  <c:y val="4.525854388653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BA-4406-801C-5C3ADB15964B}"/>
                </c:ext>
              </c:extLst>
            </c:dLbl>
            <c:dLbl>
              <c:idx val="1"/>
              <c:layout>
                <c:manualLayout>
                  <c:x val="0"/>
                  <c:y val="6.7887815829799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BA-4406-801C-5C3ADB15964B}"/>
                </c:ext>
              </c:extLst>
            </c:dLbl>
            <c:dLbl>
              <c:idx val="2"/>
              <c:layout>
                <c:manualLayout>
                  <c:x val="1.0006404098622385E-3"/>
                  <c:y val="9.0517087773064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BA-4406-801C-5C3ADB15964B}"/>
                </c:ext>
              </c:extLst>
            </c:dLbl>
            <c:dLbl>
              <c:idx val="3"/>
              <c:layout>
                <c:manualLayout>
                  <c:x val="-1.000640409862312E-3"/>
                  <c:y val="4.5258543886532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BA-4406-801C-5C3ADB159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4472C4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Sayfa1!$B$1:$E$1</c:f>
              <c:strCache>
                <c:ptCount val="4"/>
                <c:pt idx="0">
                  <c:v>2023 Ocak-Haziran</c:v>
                </c:pt>
                <c:pt idx="1">
                  <c:v>2024 Ocak-Haziran</c:v>
                </c:pt>
                <c:pt idx="2">
                  <c:v>2025 Ocak-Haziran</c:v>
                </c:pt>
                <c:pt idx="3">
                  <c:v>2026 Ocak-Haziran</c:v>
                </c:pt>
              </c:strCache>
            </c:strRef>
          </c:cat>
          <c:val>
            <c:numRef>
              <c:f>Sayfa1!$B$2:$E$2</c:f>
              <c:numCache>
                <c:formatCode>#,##0</c:formatCode>
                <c:ptCount val="4"/>
                <c:pt idx="0">
                  <c:v>9985.3769476399993</c:v>
                </c:pt>
                <c:pt idx="1">
                  <c:v>8688.413743340001</c:v>
                </c:pt>
                <c:pt idx="2">
                  <c:v>8112.3313972199994</c:v>
                </c:pt>
                <c:pt idx="3">
                  <c:v>7979.8980380699995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C-43C7-BE83-2F838ADF948C}"/>
            </c:ext>
          </c:extLst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Sanayi İhracatı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658948830239781E-17"/>
                  <c:y val="4.3815645842619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E1-4959-A523-CFA19F2DA295}"/>
                </c:ext>
              </c:extLst>
            </c:dLbl>
            <c:dLbl>
              <c:idx val="1"/>
              <c:layout>
                <c:manualLayout>
                  <c:x val="0"/>
                  <c:y val="-1.788696115380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32-46F4-9783-98C21C213088}"/>
                </c:ext>
              </c:extLst>
            </c:dLbl>
            <c:dLbl>
              <c:idx val="2"/>
              <c:layout>
                <c:manualLayout>
                  <c:x val="-2.0004680958365106E-3"/>
                  <c:y val="2.3349944178176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9E-4F04-9B65-C49A77B9AED4}"/>
                </c:ext>
              </c:extLst>
            </c:dLbl>
            <c:dLbl>
              <c:idx val="3"/>
              <c:layout>
                <c:manualLayout>
                  <c:x val="-2.99940318961731E-3"/>
                  <c:y val="4.5257767099487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9E-4F04-9B65-C49A77B9A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Sayfa1!$B$1:$E$1</c:f>
              <c:strCache>
                <c:ptCount val="4"/>
                <c:pt idx="0">
                  <c:v>2023 Ocak-Haziran</c:v>
                </c:pt>
                <c:pt idx="1">
                  <c:v>2024 Ocak-Haziran</c:v>
                </c:pt>
                <c:pt idx="2">
                  <c:v>2025 Ocak-Haziran</c:v>
                </c:pt>
                <c:pt idx="3">
                  <c:v>2026 Ocak-Haziran</c:v>
                </c:pt>
              </c:strCache>
            </c:strRef>
          </c:cat>
          <c:val>
            <c:numRef>
              <c:f>Sayfa1!$B$3:$E$3</c:f>
              <c:numCache>
                <c:formatCode>#,##0</c:formatCode>
                <c:ptCount val="4"/>
                <c:pt idx="0">
                  <c:v>88238.447787059995</c:v>
                </c:pt>
                <c:pt idx="1">
                  <c:v>88344.90095173</c:v>
                </c:pt>
                <c:pt idx="2">
                  <c:v>93409.740341069992</c:v>
                </c:pt>
                <c:pt idx="3">
                  <c:v>97599.175024490003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C-43C7-BE83-2F838ADF948C}"/>
            </c:ext>
          </c:extLst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Türkiye Genel İhracatı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7631291685239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E1-4959-A523-CFA19F2DA295}"/>
                </c:ext>
              </c:extLst>
            </c:dLbl>
            <c:dLbl>
              <c:idx val="1"/>
              <c:layout>
                <c:manualLayout>
                  <c:x val="1.000667032630594E-3"/>
                  <c:y val="8.3303202889210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32-46F4-9783-98C21C213088}"/>
                </c:ext>
              </c:extLst>
            </c:dLbl>
            <c:dLbl>
              <c:idx val="2"/>
              <c:layout>
                <c:manualLayout>
                  <c:x val="-1.4663579532095912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E1-4959-A523-CFA19F2DA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accent2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Sayfa1!$B$1:$E$1</c:f>
              <c:strCache>
                <c:ptCount val="4"/>
                <c:pt idx="0">
                  <c:v>2023 Ocak-Haziran</c:v>
                </c:pt>
                <c:pt idx="1">
                  <c:v>2024 Ocak-Haziran</c:v>
                </c:pt>
                <c:pt idx="2">
                  <c:v>2025 Ocak-Haziran</c:v>
                </c:pt>
                <c:pt idx="3">
                  <c:v>2026 Ocak-Haziran</c:v>
                </c:pt>
              </c:strCache>
            </c:strRef>
          </c:cat>
          <c:val>
            <c:numRef>
              <c:f>Sayfa1!$B$4:$E$4</c:f>
              <c:numCache>
                <c:formatCode>#,##0</c:formatCode>
                <c:ptCount val="4"/>
                <c:pt idx="0">
                  <c:v>123043.609692</c:v>
                </c:pt>
                <c:pt idx="1">
                  <c:v>126229.023242</c:v>
                </c:pt>
                <c:pt idx="2">
                  <c:v>131356.11237000002</c:v>
                </c:pt>
                <c:pt idx="3">
                  <c:v>136058.73935800002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1C-43C7-BE83-2F838ADF9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99457872"/>
        <c:axId val="1999451216"/>
      </c:barChart>
      <c:lineChart>
        <c:grouping val="standard"/>
        <c:varyColors val="0"/>
        <c:ser>
          <c:idx val="3"/>
          <c:order val="3"/>
          <c:tx>
            <c:strRef>
              <c:f>Sayfa1!$A$5</c:f>
              <c:strCache>
                <c:ptCount val="1"/>
                <c:pt idx="0">
                  <c:v>Hazıgiyim İhracatının Genel İhracattaki Payı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387273492904208E-2"/>
                  <c:y val="-2.506461945249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BA-4406-801C-5C3ADB15964B}"/>
                </c:ext>
              </c:extLst>
            </c:dLbl>
            <c:dLbl>
              <c:idx val="1"/>
              <c:layout>
                <c:manualLayout>
                  <c:x val="-2.6402699242442148E-2"/>
                  <c:y val="3.617861327275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BA-4406-801C-5C3ADB15964B}"/>
                </c:ext>
              </c:extLst>
            </c:dLbl>
            <c:dLbl>
              <c:idx val="2"/>
              <c:layout>
                <c:manualLayout>
                  <c:x val="-2.3329970551231528E-2"/>
                  <c:y val="2.4864046185096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BA-4406-801C-5C3ADB15964B}"/>
                </c:ext>
              </c:extLst>
            </c:dLbl>
            <c:dLbl>
              <c:idx val="3"/>
              <c:layout>
                <c:manualLayout>
                  <c:x val="-2.6314321480708284E-2"/>
                  <c:y val="2.0338191796443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BA-4406-801C-5C3ADB159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Sayfa1!$B$1:$E$1</c:f>
              <c:strCache>
                <c:ptCount val="4"/>
                <c:pt idx="0">
                  <c:v>2023 Ocak-Haziran</c:v>
                </c:pt>
                <c:pt idx="1">
                  <c:v>2024 Ocak-Haziran</c:v>
                </c:pt>
                <c:pt idx="2">
                  <c:v>2025 Ocak-Haziran</c:v>
                </c:pt>
                <c:pt idx="3">
                  <c:v>2026 Ocak-Haziran</c:v>
                </c:pt>
              </c:strCache>
            </c:strRef>
          </c:cat>
          <c:val>
            <c:numRef>
              <c:f>Sayfa1!$B$5:$E$5</c:f>
              <c:numCache>
                <c:formatCode>0.0%</c:formatCode>
                <c:ptCount val="4"/>
                <c:pt idx="0">
                  <c:v>8.1153153525284003E-2</c:v>
                </c:pt>
                <c:pt idx="1">
                  <c:v>6.8830555130597867E-2</c:v>
                </c:pt>
                <c:pt idx="2">
                  <c:v>6.1758309155568063E-2</c:v>
                </c:pt>
                <c:pt idx="3">
                  <c:v>5.8650389351860441E-2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88-4F68-AC8F-5E10FFA616F5}"/>
            </c:ext>
          </c:extLst>
        </c:ser>
        <c:ser>
          <c:idx val="4"/>
          <c:order val="4"/>
          <c:tx>
            <c:strRef>
              <c:f>Sayfa1!$A$6</c:f>
              <c:strCache>
                <c:ptCount val="1"/>
                <c:pt idx="0">
                  <c:v>Hazırgiyim İhracatının Sanayi İhracatındaki Payı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19601871344182E-2"/>
                  <c:y val="-2.2025297152880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32-46F4-9783-98C21C213088}"/>
                </c:ext>
              </c:extLst>
            </c:dLbl>
            <c:dLbl>
              <c:idx val="1"/>
              <c:layout>
                <c:manualLayout>
                  <c:x val="-2.6232575612710762E-2"/>
                  <c:y val="-3.5386309094196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32-46F4-9783-98C21C213088}"/>
                </c:ext>
              </c:extLst>
            </c:dLbl>
            <c:dLbl>
              <c:idx val="2"/>
              <c:layout>
                <c:manualLayout>
                  <c:x val="-2.2505207034789292E-2"/>
                  <c:y val="-5.0794063704499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32-46F4-9783-98C21C213088}"/>
                </c:ext>
              </c:extLst>
            </c:dLbl>
            <c:dLbl>
              <c:idx val="3"/>
              <c:layout>
                <c:manualLayout>
                  <c:x val="-1.7337022782947048E-2"/>
                  <c:y val="-2.5080317183875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9-4501-9D4F-A71A7C1AB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4472C4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Sayfa1!$B$1:$E$1</c:f>
              <c:strCache>
                <c:ptCount val="4"/>
                <c:pt idx="0">
                  <c:v>2023 Ocak-Haziran</c:v>
                </c:pt>
                <c:pt idx="1">
                  <c:v>2024 Ocak-Haziran</c:v>
                </c:pt>
                <c:pt idx="2">
                  <c:v>2025 Ocak-Haziran</c:v>
                </c:pt>
                <c:pt idx="3">
                  <c:v>2026 Ocak-Haziran</c:v>
                </c:pt>
              </c:strCache>
            </c:strRef>
          </c:cat>
          <c:val>
            <c:numRef>
              <c:f>Sayfa1!$B$6:$E$6</c:f>
              <c:numCache>
                <c:formatCode>0.0%</c:formatCode>
                <c:ptCount val="4"/>
                <c:pt idx="0">
                  <c:v>0.1131635607613707</c:v>
                </c:pt>
                <c:pt idx="1">
                  <c:v>9.8346521980789678E-2</c:v>
                </c:pt>
                <c:pt idx="2">
                  <c:v>8.6846739618365087E-2</c:v>
                </c:pt>
                <c:pt idx="3">
                  <c:v>8.1761941492514145E-2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88-4F68-AC8F-5E10FFA61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405264"/>
        <c:axId val="647421104"/>
      </c:lineChart>
      <c:catAx>
        <c:axId val="199945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999451216"/>
        <c:crosses val="autoZero"/>
        <c:auto val="1"/>
        <c:lblAlgn val="ctr"/>
        <c:lblOffset val="100"/>
        <c:noMultiLvlLbl val="0"/>
      </c:catAx>
      <c:valAx>
        <c:axId val="199945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10000"/>
                </a:schemeClr>
              </a:solidFill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</c:majorGridlines>
        <c:numFmt formatCode="#,##0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999457872"/>
        <c:crosses val="autoZero"/>
        <c:crossBetween val="between"/>
      </c:valAx>
      <c:valAx>
        <c:axId val="64742110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47405264"/>
        <c:crosses val="max"/>
        <c:crossBetween val="between"/>
      </c:valAx>
      <c:catAx>
        <c:axId val="647405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7421104"/>
        <c:crosses val="autoZero"/>
        <c:auto val="1"/>
        <c:lblAlgn val="ctr"/>
        <c:lblOffset val="100"/>
        <c:noMultiLvlLbl val="0"/>
      </c:catAx>
      <c:spPr>
        <a:noFill/>
        <a:ln>
          <a:noFill/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4.2896582703583312E-2"/>
          <c:y val="0.93324289600028709"/>
          <c:w val="0.9561035598215929"/>
          <c:h val="6.6757103999712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just">
            <a:defRPr sz="1400" b="1" i="1" u="none" strike="noStrike" kern="1200" baseline="0">
              <a:solidFill>
                <a:srgbClr val="BDA26A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91206947896745E-2"/>
          <c:y val="6.8419769040630629E-2"/>
          <c:w val="0.97581934471462717"/>
          <c:h val="0.731434527315564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Hazır Giyim ve Konfeksiyon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17089135833671"/>
                  <c:y val="-4.6263791648585399E-2"/>
                </c:manualLayout>
              </c:layout>
              <c:tx>
                <c:rich>
                  <a:bodyPr/>
                  <a:lstStyle/>
                  <a:p>
                    <a:fld id="{3A2402F4-E6FC-48BE-A1DC-B914061DA897}" type="VALUE">
                      <a:rPr lang="en-US" dirty="0">
                        <a:solidFill>
                          <a:srgbClr val="4472C4"/>
                        </a:solidFill>
                      </a:rPr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687-43EA-962B-9ACBE8195891}"/>
                </c:ext>
              </c:extLst>
            </c:dLbl>
            <c:dLbl>
              <c:idx val="1"/>
              <c:layout>
                <c:manualLayout>
                  <c:x val="-0.14128139878249413"/>
                  <c:y val="-1.5235581842923434E-2"/>
                </c:manualLayout>
              </c:layout>
              <c:tx>
                <c:rich>
                  <a:bodyPr/>
                  <a:lstStyle/>
                  <a:p>
                    <a:fld id="{057BF512-6121-4062-9F22-343009C4B968}" type="VALUE">
                      <a:rPr lang="en-US">
                        <a:solidFill>
                          <a:srgbClr val="4472C4"/>
                        </a:solidFill>
                      </a:rPr>
                      <a:pPr/>
                      <a:t>[DEĞER]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687-43EA-962B-9ACBE8195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rgbClr val="4472C4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Temmuz 2024 - Haziran 2025</c:v>
                </c:pt>
                <c:pt idx="1">
                  <c:v>Temmuz 2025 - Haziran 2026</c:v>
                </c:pt>
              </c:strCache>
            </c:strRef>
          </c:cat>
          <c:val>
            <c:numRef>
              <c:f>Sayfa1!$B$2:$B$3</c:f>
              <c:numCache>
                <c:formatCode>#,##0</c:formatCode>
                <c:ptCount val="2"/>
                <c:pt idx="0">
                  <c:v>17333.735756680002</c:v>
                </c:pt>
                <c:pt idx="1">
                  <c:v>16628.113565529999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7-43EA-962B-9ACBE819589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Sanayi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7602679946848018"/>
                  <c:y val="1.9247391624808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687-43EA-962B-9ACBE8195891}"/>
                </c:ext>
              </c:extLst>
            </c:dLbl>
            <c:dLbl>
              <c:idx val="1"/>
              <c:layout>
                <c:manualLayout>
                  <c:x val="0.17164366884887763"/>
                  <c:y val="1.9247391624808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48-452A-954C-8BD03A2D8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Sayfa1!$A$2:$A$3</c:f>
              <c:strCache>
                <c:ptCount val="2"/>
                <c:pt idx="0">
                  <c:v>Temmuz 2024 - Haziran 2025</c:v>
                </c:pt>
                <c:pt idx="1">
                  <c:v>Temmuz 2025 - Haziran 2026</c:v>
                </c:pt>
              </c:strCache>
            </c:strRef>
          </c:cat>
          <c:val>
            <c:numRef>
              <c:f>Sayfa1!$C$2:$C$3</c:f>
              <c:numCache>
                <c:formatCode>#,##0</c:formatCode>
                <c:ptCount val="2"/>
                <c:pt idx="0">
                  <c:v>188767.02264913</c:v>
                </c:pt>
                <c:pt idx="1">
                  <c:v>198831.90807811002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7-43EA-962B-9ACBE8195891}"/>
            </c:ext>
          </c:extLst>
        </c:ser>
        <c:ser>
          <c:idx val="2"/>
          <c:order val="2"/>
          <c:tx>
            <c:strRef>
              <c:f>Sayfa1!#REF!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Sayfa1!$A$2:$A$3</c:f>
              <c:strCache>
                <c:ptCount val="2"/>
                <c:pt idx="0">
                  <c:v>Temmuz 2024 - Haziran 2025</c:v>
                </c:pt>
                <c:pt idx="1">
                  <c:v>Temmuz 2025 - Haziran 2026</c:v>
                </c:pt>
              </c:strCache>
            </c:strRef>
          </c:cat>
          <c:val>
            <c:numRef>
              <c:f>Sayfa1!#REF!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87-43EA-962B-9ACBE8195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2"/>
        <c:overlap val="100"/>
        <c:axId val="1661885872"/>
        <c:axId val="1661886288"/>
      </c:barChart>
      <c:catAx>
        <c:axId val="166188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661886288"/>
        <c:crosses val="autoZero"/>
        <c:auto val="1"/>
        <c:lblAlgn val="ctr"/>
        <c:lblOffset val="100"/>
        <c:noMultiLvlLbl val="0"/>
      </c:catAx>
      <c:valAx>
        <c:axId val="16618862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6188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2326978635254144"/>
          <c:y val="1.025180404302996E-2"/>
          <c:w val="0.323590029528594"/>
          <c:h val="0.16308265618934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BDA26A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8549687570507E-4"/>
          <c:y val="7.9045544905690684E-2"/>
          <c:w val="0.97581934471462717"/>
          <c:h val="0.73143452731556469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2024</c:v>
                </c:pt>
              </c:strCache>
            </c:strRef>
          </c:tx>
          <c:spPr>
            <a:ln w="22225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571315428793647E-2"/>
                  <c:y val="-3.5953961459685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87-43EA-962B-9ACBE8195891}"/>
                </c:ext>
              </c:extLst>
            </c:dLbl>
            <c:dLbl>
              <c:idx val="1"/>
              <c:layout>
                <c:manualLayout>
                  <c:x val="-3.1141748074034598E-2"/>
                  <c:y val="-3.35106792412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87-43EA-962B-9ACBE8195891}"/>
                </c:ext>
              </c:extLst>
            </c:dLbl>
            <c:dLbl>
              <c:idx val="2"/>
              <c:layout>
                <c:manualLayout>
                  <c:x val="-3.2954655548426741E-2"/>
                  <c:y val="-2.1251388870296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C9-46D9-88F1-4BD3E1DF4650}"/>
                </c:ext>
              </c:extLst>
            </c:dLbl>
            <c:dLbl>
              <c:idx val="3"/>
              <c:layout>
                <c:manualLayout>
                  <c:x val="-2.9399215996065077E-2"/>
                  <c:y val="-5.6424110788342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87-43EA-962B-9ACBE8195891}"/>
                </c:ext>
              </c:extLst>
            </c:dLbl>
            <c:dLbl>
              <c:idx val="4"/>
              <c:layout>
                <c:manualLayout>
                  <c:x val="-2.4776543296027919E-2"/>
                  <c:y val="-2.3907812479083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C9-46D9-88F1-4BD3E1DF4650}"/>
                </c:ext>
              </c:extLst>
            </c:dLbl>
            <c:dLbl>
              <c:idx val="5"/>
              <c:layout>
                <c:manualLayout>
                  <c:x val="-2.6650933968738758E-2"/>
                  <c:y val="-6.52036953989906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687-43EA-962B-9ACBE8195891}"/>
                </c:ext>
              </c:extLst>
            </c:dLbl>
            <c:dLbl>
              <c:idx val="6"/>
              <c:layout>
                <c:manualLayout>
                  <c:x val="-2.679041444756923E-2"/>
                  <c:y val="-2.2984548399619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687-43EA-962B-9ACBE8195891}"/>
                </c:ext>
              </c:extLst>
            </c:dLbl>
            <c:dLbl>
              <c:idx val="7"/>
              <c:layout>
                <c:manualLayout>
                  <c:x val="-2.9657428491483475E-2"/>
                  <c:y val="-2.656423608787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73-49CF-A539-646DFAD2D46B}"/>
                </c:ext>
              </c:extLst>
            </c:dLbl>
            <c:dLbl>
              <c:idx val="8"/>
              <c:layout>
                <c:manualLayout>
                  <c:x val="-2.5426774696428827E-2"/>
                  <c:y val="-3.187708330544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1E-4F47-9094-06D64724080E}"/>
                </c:ext>
              </c:extLst>
            </c:dLbl>
            <c:dLbl>
              <c:idx val="9"/>
              <c:layout>
                <c:manualLayout>
                  <c:x val="-2.8110948209805899E-2"/>
                  <c:y val="-3.1877083305444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C9-46D9-88F1-4BD3E1DF4650}"/>
                </c:ext>
              </c:extLst>
            </c:dLbl>
            <c:dLbl>
              <c:idx val="10"/>
              <c:layout>
                <c:manualLayout>
                  <c:x val="-3.0709163808177998E-2"/>
                  <c:y val="-3.4533506914231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BC0-4A23-9C09-A446E4E49A1D}"/>
                </c:ext>
              </c:extLst>
            </c:dLbl>
            <c:dLbl>
              <c:idx val="11"/>
              <c:layout>
                <c:manualLayout>
                  <c:x val="-2.3704737017898894E-2"/>
                  <c:y val="2.6564236087870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AE-4215-BD28-349651C24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Sayfa1!$A$2:$A$13</c:f>
              <c:strCache>
                <c:ptCount val="12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  <c:pt idx="8">
                  <c:v>Eylül</c:v>
                </c:pt>
                <c:pt idx="9">
                  <c:v>Ekim</c:v>
                </c:pt>
                <c:pt idx="10">
                  <c:v>Kasım</c:v>
                </c:pt>
                <c:pt idx="11">
                  <c:v>Aralık</c:v>
                </c:pt>
              </c:strCache>
            </c:strRef>
          </c:cat>
          <c:val>
            <c:numRef>
              <c:f>Sayfa1!$B$2:$B$13</c:f>
              <c:numCache>
                <c:formatCode>#,##0</c:formatCode>
                <c:ptCount val="12"/>
                <c:pt idx="0">
                  <c:v>1418.116</c:v>
                </c:pt>
                <c:pt idx="1">
                  <c:v>1498.0309999999999</c:v>
                </c:pt>
                <c:pt idx="2" formatCode="#,##0_ ;\-#,##0\ ">
                  <c:v>1611.78928559</c:v>
                </c:pt>
                <c:pt idx="3" formatCode="#,##0_ ;\-#,##0\ ">
                  <c:v>1225.7895346099999</c:v>
                </c:pt>
                <c:pt idx="4">
                  <c:v>1640.74</c:v>
                </c:pt>
                <c:pt idx="5">
                  <c:v>1294.1999924000002</c:v>
                </c:pt>
                <c:pt idx="6">
                  <c:v>1657.5652423500001</c:v>
                </c:pt>
                <c:pt idx="7">
                  <c:v>1667.7335579800001</c:v>
                </c:pt>
                <c:pt idx="8">
                  <c:v>1580.74767802</c:v>
                </c:pt>
                <c:pt idx="9">
                  <c:v>1571</c:v>
                </c:pt>
                <c:pt idx="10">
                  <c:v>1485.1802441700002</c:v>
                </c:pt>
                <c:pt idx="11">
                  <c:v>1259.90116653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87-43EA-962B-9ACBE819589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2025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583796348677144E-2"/>
                  <c:y val="1.069681128766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687-43EA-962B-9ACBE8195891}"/>
                </c:ext>
              </c:extLst>
            </c:dLbl>
            <c:dLbl>
              <c:idx val="1"/>
              <c:layout>
                <c:manualLayout>
                  <c:x val="-2.8009492463819782E-2"/>
                  <c:y val="-2.8084254226851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687-43EA-962B-9ACBE8195891}"/>
                </c:ext>
              </c:extLst>
            </c:dLbl>
            <c:dLbl>
              <c:idx val="2"/>
              <c:layout>
                <c:manualLayout>
                  <c:x val="-3.1259717902213602E-2"/>
                  <c:y val="2.2984548399619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687-43EA-962B-9ACBE8195891}"/>
                </c:ext>
              </c:extLst>
            </c:dLbl>
            <c:dLbl>
              <c:idx val="3"/>
              <c:layout>
                <c:manualLayout>
                  <c:x val="-2.7938693629392192E-2"/>
                  <c:y val="2.2771407009276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687-43EA-962B-9ACBE8195891}"/>
                </c:ext>
              </c:extLst>
            </c:dLbl>
            <c:dLbl>
              <c:idx val="4"/>
              <c:layout>
                <c:manualLayout>
                  <c:x val="-3.0089716350736748E-2"/>
                  <c:y val="4.269479324239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9E5CA8C8-BEE7-4BD1-AFB1-82B96F9F92C0}" type="VALUE">
                      <a:rPr lang="en-US" sz="1600"/>
                      <a:pPr>
                        <a:defRPr sz="16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83609087453826E-2"/>
                      <c:h val="8.90698836026291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2687-43EA-962B-9ACBE8195891}"/>
                </c:ext>
              </c:extLst>
            </c:dLbl>
            <c:dLbl>
              <c:idx val="5"/>
              <c:layout>
                <c:manualLayout>
                  <c:x val="-2.8757029917758178E-2"/>
                  <c:y val="1.0127876467517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687-43EA-962B-9ACBE8195891}"/>
                </c:ext>
              </c:extLst>
            </c:dLbl>
            <c:dLbl>
              <c:idx val="6"/>
              <c:layout>
                <c:manualLayout>
                  <c:x val="-2.0435118118878437E-2"/>
                  <c:y val="3.4533506914231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687-43EA-962B-9ACBE8195891}"/>
                </c:ext>
              </c:extLst>
            </c:dLbl>
            <c:dLbl>
              <c:idx val="7"/>
              <c:layout>
                <c:manualLayout>
                  <c:x val="-2.7640508586306491E-2"/>
                  <c:y val="2.656423608787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73-49CF-A539-646DFAD2D46B}"/>
                </c:ext>
              </c:extLst>
            </c:dLbl>
            <c:dLbl>
              <c:idx val="8"/>
              <c:layout>
                <c:manualLayout>
                  <c:x val="-2.5730549121179828E-2"/>
                  <c:y val="1.3282118043935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1E-4F47-9094-06D64724080E}"/>
                </c:ext>
              </c:extLst>
            </c:dLbl>
            <c:dLbl>
              <c:idx val="9"/>
              <c:layout>
                <c:manualLayout>
                  <c:x val="-2.7286599101769428E-2"/>
                  <c:y val="3.1877083305444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C9-46D9-88F1-4BD3E1DF4650}"/>
                </c:ext>
              </c:extLst>
            </c:dLbl>
            <c:dLbl>
              <c:idx val="10"/>
              <c:layout>
                <c:manualLayout>
                  <c:x val="-2.6020604154570453E-2"/>
                  <c:y val="2.3907812479083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C0-4A23-9C09-A446E4E49A1D}"/>
                </c:ext>
              </c:extLst>
            </c:dLbl>
            <c:dLbl>
              <c:idx val="11"/>
              <c:layout>
                <c:manualLayout>
                  <c:x val="-2.693404461884821E-2"/>
                  <c:y val="-3.4533506914231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AE-4215-BD28-349651C24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Sayfa1!$A$2:$A$13</c:f>
              <c:strCache>
                <c:ptCount val="12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  <c:pt idx="8">
                  <c:v>Eylül</c:v>
                </c:pt>
                <c:pt idx="9">
                  <c:v>Ekim</c:v>
                </c:pt>
                <c:pt idx="10">
                  <c:v>Kasım</c:v>
                </c:pt>
                <c:pt idx="11">
                  <c:v>Aralık</c:v>
                </c:pt>
              </c:strCache>
            </c:strRef>
          </c:cat>
          <c:val>
            <c:numRef>
              <c:f>Sayfa1!$C$2:$C$13</c:f>
              <c:numCache>
                <c:formatCode>#,##0</c:formatCode>
                <c:ptCount val="12"/>
                <c:pt idx="0">
                  <c:v>1409.2463258299999</c:v>
                </c:pt>
                <c:pt idx="1">
                  <c:v>1358.5709999999999</c:v>
                </c:pt>
                <c:pt idx="2" formatCode="#,##0_ ;\-#,##0\ ">
                  <c:v>1413.78471829</c:v>
                </c:pt>
                <c:pt idx="3" formatCode="#,##0_ ;\-#,##0\ ">
                  <c:v>1225.079</c:v>
                </c:pt>
                <c:pt idx="4">
                  <c:v>1514.3978809600001</c:v>
                </c:pt>
                <c:pt idx="5">
                  <c:v>1195.4681429499999</c:v>
                </c:pt>
                <c:pt idx="6">
                  <c:v>1584.7678550199998</c:v>
                </c:pt>
                <c:pt idx="7">
                  <c:v>1525.7076310399998</c:v>
                </c:pt>
                <c:pt idx="8">
                  <c:v>1490.5605847499999</c:v>
                </c:pt>
                <c:pt idx="9">
                  <c:v>1512</c:v>
                </c:pt>
                <c:pt idx="10">
                  <c:v>1290.5989385500002</c:v>
                </c:pt>
                <c:pt idx="11">
                  <c:v>1271.9805467900001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87-43EA-962B-9ACBE8195891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2026</c:v>
                </c:pt>
              </c:strCache>
            </c:strRef>
          </c:tx>
          <c:spPr>
            <a:ln w="2222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2687-43EA-962B-9ACBE819589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687-43EA-962B-9ACBE819589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687-43EA-962B-9ACBE819589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687-43EA-962B-9ACBE819589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2687-43EA-962B-9ACBE8195891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2225" cap="rnd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2687-43EA-962B-9ACBE8195891}"/>
              </c:ext>
            </c:extLst>
          </c:dPt>
          <c:dLbls>
            <c:dLbl>
              <c:idx val="0"/>
              <c:layout>
                <c:manualLayout>
                  <c:x val="-3.6542953889972515E-2"/>
                  <c:y val="3.8397452845343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87-43EA-962B-9ACBE8195891}"/>
                </c:ext>
              </c:extLst>
            </c:dLbl>
            <c:dLbl>
              <c:idx val="1"/>
              <c:layout>
                <c:manualLayout>
                  <c:x val="-3.5538220191827577E-2"/>
                  <c:y val="3.05702065568064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687-43EA-962B-9ACBE8195891}"/>
                </c:ext>
              </c:extLst>
            </c:dLbl>
            <c:dLbl>
              <c:idx val="2"/>
              <c:layout>
                <c:manualLayout>
                  <c:x val="-3.0207728522716262E-2"/>
                  <c:y val="3.8397452845343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87-43EA-962B-9ACBE8195891}"/>
                </c:ext>
              </c:extLst>
            </c:dLbl>
            <c:dLbl>
              <c:idx val="3"/>
              <c:layout>
                <c:manualLayout>
                  <c:x val="-3.2004968790925285E-2"/>
                  <c:y val="-3.8709948661999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87-43EA-962B-9ACBE8195891}"/>
                </c:ext>
              </c:extLst>
            </c:dLbl>
            <c:dLbl>
              <c:idx val="4"/>
              <c:layout>
                <c:manualLayout>
                  <c:x val="-2.7938693629392112E-2"/>
                  <c:y val="5.0372694140640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687-43EA-962B-9ACBE8195891}"/>
                </c:ext>
              </c:extLst>
            </c:dLbl>
            <c:dLbl>
              <c:idx val="5"/>
              <c:layout>
                <c:manualLayout>
                  <c:x val="-2.7028301918750039E-2"/>
                  <c:y val="-3.0314395054952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687-43EA-962B-9ACBE8195891}"/>
                </c:ext>
              </c:extLst>
            </c:dLbl>
            <c:dLbl>
              <c:idx val="6"/>
              <c:layout>
                <c:manualLayout>
                  <c:x val="-2.7780581878343889E-2"/>
                  <c:y val="-3.2666480368402029E-2"/>
                </c:manualLayout>
              </c:layout>
              <c:tx>
                <c:rich>
                  <a:bodyPr/>
                  <a:lstStyle/>
                  <a:p>
                    <a:fld id="{855190BC-4167-47A2-8B16-7973B248A40A}" type="VALUE">
                      <a:rPr lang="en-US" sz="1600"/>
                      <a:pPr/>
                      <a:t>[DEĞER]</a:t>
                    </a:fld>
                    <a:endParaRPr lang="tr-TR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2687-43EA-962B-9ACBE8195891}"/>
                </c:ext>
              </c:extLst>
            </c:dLbl>
            <c:dLbl>
              <c:idx val="7"/>
              <c:layout>
                <c:manualLayout>
                  <c:x val="-3.2389789249823678E-2"/>
                  <c:y val="2.6564236087870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73-49CF-A539-646DFAD2D46B}"/>
                </c:ext>
              </c:extLst>
            </c:dLbl>
            <c:dLbl>
              <c:idx val="8"/>
              <c:layout>
                <c:manualLayout>
                  <c:x val="-2.9111447527901256E-2"/>
                  <c:y val="3.7189930523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1E-4F47-9094-06D64724080E}"/>
                </c:ext>
              </c:extLst>
            </c:dLbl>
            <c:dLbl>
              <c:idx val="9"/>
              <c:layout>
                <c:manualLayout>
                  <c:x val="-3.3385164968059225E-2"/>
                  <c:y val="-3.71899305230184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501672410744339E-2"/>
                      <c:h val="6.63442842130627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6C9-46D9-88F1-4BD3E1DF4650}"/>
                </c:ext>
              </c:extLst>
            </c:dLbl>
            <c:dLbl>
              <c:idx val="10"/>
              <c:layout>
                <c:manualLayout>
                  <c:x val="-3.1281059177663072E-2"/>
                  <c:y val="3.4533506914231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C0-4A23-9C09-A446E4E49A1D}"/>
                </c:ext>
              </c:extLst>
            </c:dLbl>
            <c:dLbl>
              <c:idx val="11"/>
              <c:layout>
                <c:manualLayout>
                  <c:x val="-2.4218367317903184E-2"/>
                  <c:y val="-2.656423608787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AE-4215-BD28-349651C24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Sayfa1!$A$2:$A$13</c:f>
              <c:strCache>
                <c:ptCount val="12"/>
                <c:pt idx="0">
                  <c:v>Ocak</c:v>
                </c:pt>
                <c:pt idx="1">
                  <c:v>Şubat</c:v>
                </c:pt>
                <c:pt idx="2">
                  <c:v>Mart</c:v>
                </c:pt>
                <c:pt idx="3">
                  <c:v>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  <c:pt idx="8">
                  <c:v>Eylül</c:v>
                </c:pt>
                <c:pt idx="9">
                  <c:v>Ekim</c:v>
                </c:pt>
                <c:pt idx="10">
                  <c:v>Kasım</c:v>
                </c:pt>
                <c:pt idx="11">
                  <c:v>Aralık</c:v>
                </c:pt>
              </c:strCache>
            </c:strRef>
          </c:cat>
          <c:val>
            <c:numRef>
              <c:f>Sayfa1!$D$2:$D$13</c:f>
              <c:numCache>
                <c:formatCode>#,##0</c:formatCode>
                <c:ptCount val="12"/>
                <c:pt idx="0">
                  <c:v>1340.77100864</c:v>
                </c:pt>
                <c:pt idx="1">
                  <c:v>1328.4859577100001</c:v>
                </c:pt>
                <c:pt idx="2" formatCode="#,##0_ ;\-#,##0\ ">
                  <c:v>1211.28001726</c:v>
                </c:pt>
                <c:pt idx="3" formatCode="#,##0_ ;\-#,##0\ ">
                  <c:v>1451.0519999999999</c:v>
                </c:pt>
                <c:pt idx="4">
                  <c:v>1288.58615955</c:v>
                </c:pt>
                <c:pt idx="5">
                  <c:v>1375.7894252200001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87-43EA-962B-9ACBE81958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1885872"/>
        <c:axId val="1661886288"/>
      </c:lineChart>
      <c:catAx>
        <c:axId val="166188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661886288"/>
        <c:crosses val="autoZero"/>
        <c:auto val="1"/>
        <c:lblAlgn val="ctr"/>
        <c:lblOffset val="100"/>
        <c:noMultiLvlLbl val="0"/>
      </c:catAx>
      <c:valAx>
        <c:axId val="16618862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6188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287731544369865"/>
          <c:y val="0.91949384044390303"/>
          <c:w val="0.24693811978620783"/>
          <c:h val="8.014639194923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BDA26A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824765602027318E-2"/>
          <c:y val="0.18068860149392693"/>
          <c:w val="0.83626489365876"/>
          <c:h val="0.8184750551594129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C86-4C8E-827B-D13C7AC52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FC86-4C8E-827B-D13C7AC529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C86-4C8E-827B-D13C7AC52960}"/>
              </c:ext>
            </c:extLst>
          </c:dPt>
          <c:dLbls>
            <c:dLbl>
              <c:idx val="0"/>
              <c:layout>
                <c:manualLayout>
                  <c:x val="-3.5213937842963304E-2"/>
                  <c:y val="-3.340113365592098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869200184720672"/>
                      <c:h val="0.31179604227923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86-4C8E-827B-D13C7AC52960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132166812481774"/>
                      <c:h val="0.31179604227923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C86-4C8E-827B-D13C7AC52960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828625125563008"/>
                      <c:h val="0.235792986611627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86-4C8E-827B-D13C7AC52960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72C4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Sayfa1!$A$2:$A$4</c:f>
              <c:strCache>
                <c:ptCount val="3"/>
                <c:pt idx="0">
                  <c:v>Örme</c:v>
                </c:pt>
                <c:pt idx="1">
                  <c:v>Dokuma</c:v>
                </c:pt>
                <c:pt idx="2">
                  <c:v>Hazır Eşya</c:v>
                </c:pt>
              </c:strCache>
            </c:strRef>
          </c:cat>
          <c:val>
            <c:numRef>
              <c:f>Sayfa1!$B$2:$B$4</c:f>
              <c:numCache>
                <c:formatCode>#,##0</c:formatCode>
                <c:ptCount val="3"/>
                <c:pt idx="0">
                  <c:v>4144171.6896899999</c:v>
                </c:pt>
                <c:pt idx="1">
                  <c:v>2798672.7879899992</c:v>
                </c:pt>
                <c:pt idx="2">
                  <c:v>908534.29603000009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6-4C8E-827B-D13C7AC5296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77223188695149E-2"/>
          <c:y val="2.5508807195781261E-2"/>
          <c:w val="0.87972228884054493"/>
          <c:h val="0.8151104512838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2025 Ocak-Haziran Değer
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307240999120639E-3"/>
                  <c:y val="6.7692308785661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1B-4F70-8A86-75BB5FFBA9C8}"/>
                </c:ext>
              </c:extLst>
            </c:dLbl>
            <c:dLbl>
              <c:idx val="3"/>
              <c:layout>
                <c:manualLayout>
                  <c:x val="1.0185936722307951E-2"/>
                  <c:y val="6.7692308785662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54-4453-A37C-1AC09210A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rgbClr val="5B9BD5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Sayfa1!$A$2:$A$12</c:f>
              <c:strCache>
                <c:ptCount val="11"/>
                <c:pt idx="0">
                  <c:v>Kadın Giyim</c:v>
                </c:pt>
                <c:pt idx="1">
                  <c:v>6109-Tişört</c:v>
                </c:pt>
                <c:pt idx="2">
                  <c:v>Triko</c:v>
                </c:pt>
                <c:pt idx="3">
                  <c:v>Hazır Eşya</c:v>
                </c:pt>
                <c:pt idx="4">
                  <c:v>Erkek Giyim</c:v>
                </c:pt>
                <c:pt idx="5">
                  <c:v>Çorap</c:v>
                </c:pt>
                <c:pt idx="6">
                  <c:v>İç Giyim</c:v>
                </c:pt>
                <c:pt idx="7">
                  <c:v>Spor Giyim</c:v>
                </c:pt>
                <c:pt idx="8">
                  <c:v>Dış Giyim</c:v>
                </c:pt>
                <c:pt idx="9">
                  <c:v>Bebek Giyim</c:v>
                </c:pt>
                <c:pt idx="10">
                  <c:v>Aksesuar</c:v>
                </c:pt>
              </c:strCache>
            </c:strRef>
          </c:cat>
          <c:val>
            <c:numRef>
              <c:f>Sayfa1!$B$2:$B$12</c:f>
              <c:numCache>
                <c:formatCode>_-* #,##0_-;\-* #,##0_-;_-* "-"??_-;_-@_-</c:formatCode>
                <c:ptCount val="11"/>
                <c:pt idx="0">
                  <c:v>2467.43504553</c:v>
                </c:pt>
                <c:pt idx="1">
                  <c:v>1360.1093359900001</c:v>
                </c:pt>
                <c:pt idx="2">
                  <c:v>1153.4484598200002</c:v>
                </c:pt>
                <c:pt idx="3">
                  <c:v>949.22408235</c:v>
                </c:pt>
                <c:pt idx="4">
                  <c:v>851.42268684999999</c:v>
                </c:pt>
                <c:pt idx="5">
                  <c:v>487.13943578999999</c:v>
                </c:pt>
                <c:pt idx="6">
                  <c:v>314.45599140000002</c:v>
                </c:pt>
                <c:pt idx="7">
                  <c:v>160.56043499999998</c:v>
                </c:pt>
                <c:pt idx="8">
                  <c:v>96.991156539999992</c:v>
                </c:pt>
                <c:pt idx="9">
                  <c:v>85.402704530000008</c:v>
                </c:pt>
                <c:pt idx="10">
                  <c:v>45.676581240000004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A-4FAE-8383-30618468360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2026 Ocak-Haziran Değer
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307256180206668E-2"/>
                  <c:y val="6.76923087856619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90-4F48-BECD-0F997BDFDF4B}"/>
                </c:ext>
              </c:extLst>
            </c:dLbl>
            <c:dLbl>
              <c:idx val="1"/>
              <c:layout>
                <c:manualLayout>
                  <c:x val="8.1575492538130713E-3"/>
                  <c:y val="4.51282058571081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A5-4DE0-B999-C8B35557D52E}"/>
                </c:ext>
              </c:extLst>
            </c:dLbl>
            <c:dLbl>
              <c:idx val="2"/>
              <c:layout>
                <c:manualLayout>
                  <c:x val="6.1181619403598043E-3"/>
                  <c:y val="2.25641029285532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90-4F48-BECD-0F997BDFDF4B}"/>
                </c:ext>
              </c:extLst>
            </c:dLbl>
            <c:dLbl>
              <c:idx val="3"/>
              <c:layout>
                <c:manualLayout>
                  <c:x val="1.4275711194172876E-2"/>
                  <c:y val="4.5128205857107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68-4134-A4E3-8F9B729CE45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068-4134-A4E3-8F9B729CE45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490-4F48-BECD-0F997BDFDF4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490-4F48-BECD-0F997BDFDF4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490-4F48-BECD-0F997BDFDF4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490-4F48-BECD-0F997BDFDF4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27E-456C-B909-167376DA103C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FFC000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068-4134-A4E3-8F9B729CE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Sayfa1!$A$2:$A$12</c:f>
              <c:strCache>
                <c:ptCount val="11"/>
                <c:pt idx="0">
                  <c:v>Kadın Giyim</c:v>
                </c:pt>
                <c:pt idx="1">
                  <c:v>6109-Tişört</c:v>
                </c:pt>
                <c:pt idx="2">
                  <c:v>Triko</c:v>
                </c:pt>
                <c:pt idx="3">
                  <c:v>Hazır Eşya</c:v>
                </c:pt>
                <c:pt idx="4">
                  <c:v>Erkek Giyim</c:v>
                </c:pt>
                <c:pt idx="5">
                  <c:v>Çorap</c:v>
                </c:pt>
                <c:pt idx="6">
                  <c:v>İç Giyim</c:v>
                </c:pt>
                <c:pt idx="7">
                  <c:v>Spor Giyim</c:v>
                </c:pt>
                <c:pt idx="8">
                  <c:v>Dış Giyim</c:v>
                </c:pt>
                <c:pt idx="9">
                  <c:v>Bebek Giyim</c:v>
                </c:pt>
                <c:pt idx="10">
                  <c:v>Aksesuar</c:v>
                </c:pt>
              </c:strCache>
            </c:strRef>
          </c:cat>
          <c:val>
            <c:numRef>
              <c:f>Sayfa1!$C$2:$C$12</c:f>
              <c:numCache>
                <c:formatCode>_-* #,##0_-;\-* #,##0_-;_-* "-"??_-;_-@_-</c:formatCode>
                <c:ptCount val="11"/>
                <c:pt idx="0">
                  <c:v>2463.8893832500003</c:v>
                </c:pt>
                <c:pt idx="1">
                  <c:v>1357.2130229300001</c:v>
                </c:pt>
                <c:pt idx="2">
                  <c:v>1056.1389407200002</c:v>
                </c:pt>
                <c:pt idx="3">
                  <c:v>908.53429603000006</c:v>
                </c:pt>
                <c:pt idx="4">
                  <c:v>864.20106685999997</c:v>
                </c:pt>
                <c:pt idx="5">
                  <c:v>503.65548256</c:v>
                </c:pt>
                <c:pt idx="6">
                  <c:v>309.24527913999998</c:v>
                </c:pt>
                <c:pt idx="7">
                  <c:v>153.61973144999999</c:v>
                </c:pt>
                <c:pt idx="8">
                  <c:v>103.99046799</c:v>
                </c:pt>
                <c:pt idx="9">
                  <c:v>84.918238639999998</c:v>
                </c:pt>
                <c:pt idx="10">
                  <c:v>45.972864139999999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A-4FAE-8383-3061846836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39604400"/>
        <c:axId val="939601072"/>
      </c:barChart>
      <c:catAx>
        <c:axId val="93960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939601072"/>
        <c:crosses val="autoZero"/>
        <c:auto val="1"/>
        <c:lblAlgn val="ctr"/>
        <c:lblOffset val="100"/>
        <c:noMultiLvlLbl val="0"/>
      </c:catAx>
      <c:valAx>
        <c:axId val="9396010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  <a:alpha val="25000"/>
                </a:schemeClr>
              </a:solidFill>
              <a:round/>
            </a:ln>
            <a:effectLst>
              <a:outerShdw blurRad="1054100" dist="50800" dir="5400000" sx="1000" sy="1000" algn="ctr" rotWithShape="0">
                <a:srgbClr val="000000">
                  <a:alpha val="3000"/>
                </a:srgbClr>
              </a:outerShdw>
            </a:effectLst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93960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467840393590517E-2"/>
          <c:y val="0.91111591215208421"/>
          <c:w val="0.77135804392913654"/>
          <c:h val="8.6627677555060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BDA26A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92D050">
          <a:alpha val="0"/>
        </a:srgbClr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Türkiye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Sayfa1!$B$2:$B$12</c:f>
              <c:numCache>
                <c:formatCode>#,##0.0</c:formatCode>
                <c:ptCount val="11"/>
                <c:pt idx="0">
                  <c:v>16.743279999999999</c:v>
                </c:pt>
                <c:pt idx="1">
                  <c:v>16.739270000000001</c:v>
                </c:pt>
                <c:pt idx="2">
                  <c:v>16.804601000000002</c:v>
                </c:pt>
                <c:pt idx="3">
                  <c:v>17.358063999999999</c:v>
                </c:pt>
                <c:pt idx="4">
                  <c:v>18.195644000000001</c:v>
                </c:pt>
                <c:pt idx="5" formatCode="0.0">
                  <c:v>17.509795</c:v>
                </c:pt>
                <c:pt idx="6" formatCode="0.0">
                  <c:v>21.194686000000001</c:v>
                </c:pt>
                <c:pt idx="7" formatCode="0.0">
                  <c:v>22.247986000000001</c:v>
                </c:pt>
                <c:pt idx="8" formatCode="0.0">
                  <c:v>20.603009</c:v>
                </c:pt>
                <c:pt idx="9">
                  <c:v>19.707777</c:v>
                </c:pt>
                <c:pt idx="10">
                  <c:v>18.608665999999999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C-4D9C-A854-59E5AB5AC4C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Dünya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3"/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Sayfa1!$C$2:$C$12</c:f>
              <c:numCache>
                <c:formatCode>#,##0.0</c:formatCode>
                <c:ptCount val="11"/>
                <c:pt idx="0">
                  <c:v>497.60983499999998</c:v>
                </c:pt>
                <c:pt idx="1">
                  <c:v>491.83238799999998</c:v>
                </c:pt>
                <c:pt idx="2">
                  <c:v>511.22777000000002</c:v>
                </c:pt>
                <c:pt idx="3">
                  <c:v>541.05017899999996</c:v>
                </c:pt>
                <c:pt idx="4">
                  <c:v>539.54090399999995</c:v>
                </c:pt>
                <c:pt idx="5" formatCode="0.0">
                  <c:v>541.86974399999997</c:v>
                </c:pt>
                <c:pt idx="6" formatCode="0.0">
                  <c:v>598.51684999999998</c:v>
                </c:pt>
                <c:pt idx="7" formatCode="0.0">
                  <c:v>637.94589900000005</c:v>
                </c:pt>
                <c:pt idx="8" formatCode="0.0">
                  <c:v>593.50458100000003</c:v>
                </c:pt>
                <c:pt idx="9">
                  <c:v>600.60220100000004</c:v>
                </c:pt>
                <c:pt idx="10">
                  <c:v>626.32643299999995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C-4D9C-A854-59E5AB5AC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88494464"/>
        <c:axId val="788488640"/>
      </c:barChart>
      <c:lineChart>
        <c:grouping val="standard"/>
        <c:varyColors val="0"/>
        <c:ser>
          <c:idx val="2"/>
          <c:order val="2"/>
          <c:tx>
            <c:strRef>
              <c:f>Sayfa1!$D$1</c:f>
              <c:strCache>
                <c:ptCount val="1"/>
                <c:pt idx="0">
                  <c:v>Türkiye'nin Payı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450773389249031E-2"/>
                  <c:y val="-3.9752322583986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6C-4D9C-A854-59E5AB5AC4C1}"/>
                </c:ext>
              </c:extLst>
            </c:dLbl>
            <c:dLbl>
              <c:idx val="1"/>
              <c:layout>
                <c:manualLayout>
                  <c:x val="-2.8806126226420724E-2"/>
                  <c:y val="-3.5338448561511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1-4EBE-9C6D-CF74596FA8CB}"/>
                </c:ext>
              </c:extLst>
            </c:dLbl>
            <c:dLbl>
              <c:idx val="2"/>
              <c:layout>
                <c:manualLayout>
                  <c:x val="-2.4719543379242245E-2"/>
                  <c:y val="-3.7490299034751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1-4EBE-9C6D-CF74596FA8CB}"/>
                </c:ext>
              </c:extLst>
            </c:dLbl>
            <c:dLbl>
              <c:idx val="3"/>
              <c:layout>
                <c:manualLayout>
                  <c:x val="-3.1880318092525776E-2"/>
                  <c:y val="8.85537820123164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6C-4D9C-A854-59E5AB5AC4C1}"/>
                </c:ext>
              </c:extLst>
            </c:dLbl>
            <c:dLbl>
              <c:idx val="5"/>
              <c:layout>
                <c:manualLayout>
                  <c:x val="-3.2818310946342376E-2"/>
                  <c:y val="2.645578775313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6C-4D9C-A854-59E5AB5AC4C1}"/>
                </c:ext>
              </c:extLst>
            </c:dLbl>
            <c:dLbl>
              <c:idx val="6"/>
              <c:layout>
                <c:manualLayout>
                  <c:x val="-3.3241551624284056E-2"/>
                  <c:y val="-1.7682952471613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6C-4D9C-A854-59E5AB5AC4C1}"/>
                </c:ext>
              </c:extLst>
            </c:dLbl>
            <c:dLbl>
              <c:idx val="9"/>
              <c:layout>
                <c:manualLayout>
                  <c:x val="-2.2717729361950659E-2"/>
                  <c:y val="4.6373307392265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6C-4D9C-A854-59E5AB5AC4C1}"/>
                </c:ext>
              </c:extLst>
            </c:dLbl>
            <c:dLbl>
              <c:idx val="10"/>
              <c:layout>
                <c:manualLayout>
                  <c:x val="-2.7856694435362348E-2"/>
                  <c:y val="2.2097000268655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CB-47F5-886F-C75FF04B51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Sayfa1!$D$2:$D$12</c:f>
              <c:numCache>
                <c:formatCode>0.0%</c:formatCode>
                <c:ptCount val="11"/>
                <c:pt idx="0">
                  <c:v>3.3647405702903761E-2</c:v>
                </c:pt>
                <c:pt idx="1">
                  <c:v>3.4034501200844058E-2</c:v>
                </c:pt>
                <c:pt idx="2">
                  <c:v>3.2871064496359424E-2</c:v>
                </c:pt>
                <c:pt idx="3">
                  <c:v>3.2082170330452846E-2</c:v>
                </c:pt>
                <c:pt idx="4">
                  <c:v>3.372430869486033E-2</c:v>
                </c:pt>
                <c:pt idx="5">
                  <c:v>3.2313660605490464E-2</c:v>
                </c:pt>
                <c:pt idx="6">
                  <c:v>3.5412012209848395E-2</c:v>
                </c:pt>
                <c:pt idx="7">
                  <c:v>3.4874408683987793E-2</c:v>
                </c:pt>
                <c:pt idx="8">
                  <c:v>3.4714153284690484E-2</c:v>
                </c:pt>
                <c:pt idx="9">
                  <c:v>3.2813361268384696E-2</c:v>
                </c:pt>
                <c:pt idx="10">
                  <c:v>2.9710810560664939E-2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6C-4D9C-A854-59E5AB5AC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9623392"/>
        <c:axId val="1949613824"/>
      </c:lineChart>
      <c:catAx>
        <c:axId val="7884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788488640"/>
        <c:crosses val="autoZero"/>
        <c:auto val="1"/>
        <c:lblAlgn val="ctr"/>
        <c:lblOffset val="100"/>
        <c:noMultiLvlLbl val="0"/>
      </c:catAx>
      <c:valAx>
        <c:axId val="78848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2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788494464"/>
        <c:crosses val="autoZero"/>
        <c:crossBetween val="between"/>
      </c:valAx>
      <c:valAx>
        <c:axId val="194961382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949623392"/>
        <c:crosses val="max"/>
        <c:crossBetween val="between"/>
      </c:valAx>
      <c:catAx>
        <c:axId val="194962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9613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BDA26A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03719122953097E-3"/>
          <c:y val="0.14414690775791925"/>
          <c:w val="0.97557590896475155"/>
          <c:h val="0.8362562084149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2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ECEBD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Sayfa1!$A$2:$A$11</c:f>
              <c:strCache>
                <c:ptCount val="10"/>
                <c:pt idx="0">
                  <c:v>ABD</c:v>
                </c:pt>
                <c:pt idx="1">
                  <c:v>Almanya</c:v>
                </c:pt>
                <c:pt idx="2">
                  <c:v>Fransa</c:v>
                </c:pt>
                <c:pt idx="3">
                  <c:v>Japonya</c:v>
                </c:pt>
                <c:pt idx="4">
                  <c:v>İspanya</c:v>
                </c:pt>
                <c:pt idx="5">
                  <c:v>İngiltere</c:v>
                </c:pt>
                <c:pt idx="6">
                  <c:v>İtalya</c:v>
                </c:pt>
                <c:pt idx="7">
                  <c:v>Polonya</c:v>
                </c:pt>
                <c:pt idx="8">
                  <c:v>Hollanda</c:v>
                </c:pt>
                <c:pt idx="9">
                  <c:v>G.Kore</c:v>
                </c:pt>
              </c:strCache>
            </c:strRef>
          </c:cat>
          <c:val>
            <c:numRef>
              <c:f>Sayfa1!$B$2:$B$11</c:f>
              <c:numCache>
                <c:formatCode>0.0</c:formatCode>
                <c:ptCount val="10"/>
                <c:pt idx="0">
                  <c:v>101.80078399999999</c:v>
                </c:pt>
                <c:pt idx="1">
                  <c:v>47.186450999999998</c:v>
                </c:pt>
                <c:pt idx="2">
                  <c:v>28.601609</c:v>
                </c:pt>
                <c:pt idx="3">
                  <c:v>26.532207</c:v>
                </c:pt>
                <c:pt idx="4">
                  <c:v>20.891311000000002</c:v>
                </c:pt>
                <c:pt idx="5">
                  <c:v>22.286259999999999</c:v>
                </c:pt>
                <c:pt idx="6">
                  <c:v>21.775676000000001</c:v>
                </c:pt>
                <c:pt idx="7">
                  <c:v>17.658906000000002</c:v>
                </c:pt>
                <c:pt idx="8">
                  <c:v>18.720911000000001</c:v>
                </c:pt>
                <c:pt idx="9">
                  <c:v>13.683318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8-4538-9B12-99CABFCEFF8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D9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FFE699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Sayfa1!$A$2:$A$11</c:f>
              <c:strCache>
                <c:ptCount val="10"/>
                <c:pt idx="0">
                  <c:v>ABD</c:v>
                </c:pt>
                <c:pt idx="1">
                  <c:v>Almanya</c:v>
                </c:pt>
                <c:pt idx="2">
                  <c:v>Fransa</c:v>
                </c:pt>
                <c:pt idx="3">
                  <c:v>Japonya</c:v>
                </c:pt>
                <c:pt idx="4">
                  <c:v>İspanya</c:v>
                </c:pt>
                <c:pt idx="5">
                  <c:v>İngiltere</c:v>
                </c:pt>
                <c:pt idx="6">
                  <c:v>İtalya</c:v>
                </c:pt>
                <c:pt idx="7">
                  <c:v>Polonya</c:v>
                </c:pt>
                <c:pt idx="8">
                  <c:v>Hollanda</c:v>
                </c:pt>
                <c:pt idx="9">
                  <c:v>G.Kore</c:v>
                </c:pt>
              </c:strCache>
            </c:strRef>
          </c:cat>
          <c:val>
            <c:numRef>
              <c:f>Sayfa1!$C$2:$C$11</c:f>
              <c:numCache>
                <c:formatCode>0.0</c:formatCode>
                <c:ptCount val="10"/>
                <c:pt idx="0">
                  <c:v>97.932655999999994</c:v>
                </c:pt>
                <c:pt idx="1">
                  <c:v>52.673098000000003</c:v>
                </c:pt>
                <c:pt idx="2">
                  <c:v>30.370324</c:v>
                </c:pt>
                <c:pt idx="3">
                  <c:v>27.999677999999999</c:v>
                </c:pt>
                <c:pt idx="4">
                  <c:v>26.224383</c:v>
                </c:pt>
                <c:pt idx="5">
                  <c:v>24.053723999999999</c:v>
                </c:pt>
                <c:pt idx="6">
                  <c:v>22.631596999999999</c:v>
                </c:pt>
                <c:pt idx="7">
                  <c:v>20.526247999999999</c:v>
                </c:pt>
                <c:pt idx="8">
                  <c:v>20.153203000000001</c:v>
                </c:pt>
                <c:pt idx="9">
                  <c:v>13.545881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8-4538-9B12-99CABFCEF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09800528"/>
        <c:axId val="109788880"/>
      </c:barChart>
      <c:lineChart>
        <c:grouping val="standard"/>
        <c:varyColors val="0"/>
        <c:ser>
          <c:idx val="2"/>
          <c:order val="2"/>
          <c:tx>
            <c:strRef>
              <c:f>Sayfa1!$D$1</c:f>
              <c:strCache>
                <c:ptCount val="1"/>
                <c:pt idx="0">
                  <c:v>Değişim 24/25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746556347400786E-2"/>
                  <c:y val="0.102052932807020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950275470353886E-2"/>
                      <c:h val="4.2487739782736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358-4538-9B12-99CABFCEFF83}"/>
                </c:ext>
              </c:extLst>
            </c:dLbl>
            <c:dLbl>
              <c:idx val="1"/>
              <c:layout>
                <c:manualLayout>
                  <c:x val="-2.7521509852900361E-2"/>
                  <c:y val="0.10267397731765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58-4538-9B12-99CABFCEFF83}"/>
                </c:ext>
              </c:extLst>
            </c:dLbl>
            <c:dLbl>
              <c:idx val="2"/>
              <c:layout>
                <c:manualLayout>
                  <c:x val="-2.9741881765195672E-2"/>
                  <c:y val="0.102984591307761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58-4538-9B12-99CABFCEFF83}"/>
                </c:ext>
              </c:extLst>
            </c:dLbl>
            <c:dLbl>
              <c:idx val="3"/>
              <c:layout>
                <c:manualLayout>
                  <c:x val="-1.9750208159866778E-2"/>
                  <c:y val="0.102673977317656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58-4538-9B12-99CABFCEFF83}"/>
                </c:ext>
              </c:extLst>
            </c:dLbl>
            <c:dLbl>
              <c:idx val="4"/>
              <c:layout>
                <c:manualLayout>
                  <c:x val="-2.3291701359977796E-2"/>
                  <c:y val="0.10267397731765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rgbClr val="FFFFFF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58-4538-9B12-99CABFCEFF83}"/>
                </c:ext>
              </c:extLst>
            </c:dLbl>
            <c:dLbl>
              <c:idx val="5"/>
              <c:layout>
                <c:manualLayout>
                  <c:x val="-1.8534510829776668E-2"/>
                  <c:y val="0.100343913717928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58-4538-9B12-99CABFCEFF83}"/>
                </c:ext>
              </c:extLst>
            </c:dLbl>
            <c:dLbl>
              <c:idx val="6"/>
              <c:layout>
                <c:manualLayout>
                  <c:x val="-2.4085440610514861E-2"/>
                  <c:y val="9.8013850118200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 dirty="0">
                      <a:solidFill>
                        <a:srgbClr val="FFFFFF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58-4538-9B12-99CABFCEFF83}"/>
                </c:ext>
              </c:extLst>
            </c:dLbl>
            <c:dLbl>
              <c:idx val="7"/>
              <c:layout>
                <c:manualLayout>
                  <c:x val="-2.7415998478957742E-2"/>
                  <c:y val="0.100343913717928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0" i="0" u="none" strike="noStrike" kern="1200" baseline="0">
                      <a:solidFill>
                        <a:srgbClr val="FFFFFF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58-4538-9B12-99CABFCEFF83}"/>
                </c:ext>
              </c:extLst>
            </c:dLbl>
            <c:dLbl>
              <c:idx val="8"/>
              <c:layout>
                <c:manualLayout>
                  <c:x val="-2.6411323896752707E-2"/>
                  <c:y val="0.100343913717928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 dirty="0">
                      <a:solidFill>
                        <a:srgbClr val="FFFFFF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58-4538-9B12-99CABFCEFF83}"/>
                </c:ext>
              </c:extLst>
            </c:dLbl>
            <c:dLbl>
              <c:idx val="9"/>
              <c:layout>
                <c:manualLayout>
                  <c:x val="-1.7740771579239523E-2"/>
                  <c:y val="0.100343913717928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58-4538-9B12-99CABFCEF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Sayfa1!$A$2:$A$11</c:f>
              <c:strCache>
                <c:ptCount val="10"/>
                <c:pt idx="0">
                  <c:v>ABD</c:v>
                </c:pt>
                <c:pt idx="1">
                  <c:v>Almanya</c:v>
                </c:pt>
                <c:pt idx="2">
                  <c:v>Fransa</c:v>
                </c:pt>
                <c:pt idx="3">
                  <c:v>Japonya</c:v>
                </c:pt>
                <c:pt idx="4">
                  <c:v>İspanya</c:v>
                </c:pt>
                <c:pt idx="5">
                  <c:v>İngiltere</c:v>
                </c:pt>
                <c:pt idx="6">
                  <c:v>İtalya</c:v>
                </c:pt>
                <c:pt idx="7">
                  <c:v>Polonya</c:v>
                </c:pt>
                <c:pt idx="8">
                  <c:v>Hollanda</c:v>
                </c:pt>
                <c:pt idx="9">
                  <c:v>G.Kore</c:v>
                </c:pt>
              </c:strCache>
            </c:strRef>
          </c:cat>
          <c:val>
            <c:numRef>
              <c:f>Sayfa1!$D$2:$D$11</c:f>
              <c:numCache>
                <c:formatCode>0.0%</c:formatCode>
                <c:ptCount val="10"/>
                <c:pt idx="0">
                  <c:v>-3.7997035464874207E-2</c:v>
                </c:pt>
                <c:pt idx="1">
                  <c:v>0.11627589877441737</c:v>
                </c:pt>
                <c:pt idx="2">
                  <c:v>6.1839702794342803E-2</c:v>
                </c:pt>
                <c:pt idx="3">
                  <c:v>5.5309043834913536E-2</c:v>
                </c:pt>
                <c:pt idx="4">
                  <c:v>0.25527703838212917</c:v>
                </c:pt>
                <c:pt idx="5">
                  <c:v>7.930734003821191E-2</c:v>
                </c:pt>
                <c:pt idx="6">
                  <c:v>3.9306288355870037E-2</c:v>
                </c:pt>
                <c:pt idx="7">
                  <c:v>0.16237370536997009</c:v>
                </c:pt>
                <c:pt idx="8">
                  <c:v>7.650760157985903E-2</c:v>
                </c:pt>
                <c:pt idx="9">
                  <c:v>-1.0044128185868388E-2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358-4538-9B12-99CABFCEF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00528"/>
        <c:axId val="109788880"/>
      </c:lineChart>
      <c:catAx>
        <c:axId val="10980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BDA26A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tr-TR"/>
          </a:p>
        </c:txPr>
        <c:crossAx val="109788880"/>
        <c:crosses val="autoZero"/>
        <c:auto val="1"/>
        <c:lblAlgn val="ctr"/>
        <c:lblOffset val="100"/>
        <c:noMultiLvlLbl val="0"/>
      </c:catAx>
      <c:valAx>
        <c:axId val="1097888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9800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0.04409</cdr:x>
      <cdr:y>0.4368</cdr:y>
    </cdr:from>
    <cdr:to>
      <cdr:x>0.13551</cdr:x>
      <cdr:y>0.52115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FC618EC4-F002-5776-ACAF-1A6012313B7D}"/>
            </a:ext>
          </a:extLst>
        </cdr:cNvPr>
        <cdr:cNvSpPr txBox="1"/>
      </cdr:nvSpPr>
      <cdr:spPr>
        <a:xfrm xmlns:a="http://schemas.openxmlformats.org/drawingml/2006/main">
          <a:off x="515287" y="2088300"/>
          <a:ext cx="1068512" cy="403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0.04409</cdr:x>
      <cdr:y>0.4368</cdr:y>
    </cdr:from>
    <cdr:to>
      <cdr:x>0.13551</cdr:x>
      <cdr:y>0.52115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FC618EC4-F002-5776-ACAF-1A6012313B7D}"/>
            </a:ext>
          </a:extLst>
        </cdr:cNvPr>
        <cdr:cNvSpPr txBox="1"/>
      </cdr:nvSpPr>
      <cdr:spPr>
        <a:xfrm xmlns:a="http://schemas.openxmlformats.org/drawingml/2006/main">
          <a:off x="515287" y="2088300"/>
          <a:ext cx="1068512" cy="403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0.04409</cdr:x>
      <cdr:y>0.4368</cdr:y>
    </cdr:from>
    <cdr:to>
      <cdr:x>0.13551</cdr:x>
      <cdr:y>0.52115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id="{FC618EC4-F002-5776-ACAF-1A6012313B7D}"/>
            </a:ext>
          </a:extLst>
        </cdr:cNvPr>
        <cdr:cNvSpPr txBox="1"/>
      </cdr:nvSpPr>
      <cdr:spPr>
        <a:xfrm xmlns:a="http://schemas.openxmlformats.org/drawingml/2006/main">
          <a:off x="515287" y="2088300"/>
          <a:ext cx="1068512" cy="403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0.22517</cdr:x>
      <cdr:y>0.74035</cdr:y>
    </cdr:from>
    <cdr:to>
      <cdr:x>0.2867</cdr:x>
      <cdr:y>0.80267</cdr:y>
    </cdr:to>
    <cdr:sp macro="" textlink="">
      <cdr:nvSpPr>
        <cdr:cNvPr id="10" name="Metin kutusu 9">
          <a:extLst xmlns:a="http://schemas.openxmlformats.org/drawingml/2006/main">
            <a:ext uri="{FF2B5EF4-FFF2-40B4-BE49-F238E27FC236}">
              <a16:creationId xmlns:a16="http://schemas.microsoft.com/office/drawing/2014/main" id="{FCCFA0CC-B99B-883F-4C46-BA799A9FF882}"/>
            </a:ext>
          </a:extLst>
        </cdr:cNvPr>
        <cdr:cNvSpPr txBox="1"/>
      </cdr:nvSpPr>
      <cdr:spPr>
        <a:xfrm xmlns:a="http://schemas.openxmlformats.org/drawingml/2006/main">
          <a:off x="2631763" y="3539526"/>
          <a:ext cx="719191" cy="297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r-TR" sz="1400" b="1" dirty="0">
              <a:latin typeface="Candara" panose="020E0502030303020204" pitchFamily="34" charset="0"/>
            </a:rPr>
            <a:t>%9,2</a:t>
          </a:r>
        </a:p>
      </cdr:txBody>
    </cdr:sp>
  </cdr:relSizeAnchor>
  <cdr:relSizeAnchor xmlns:cdr="http://schemas.openxmlformats.org/drawingml/2006/chartDrawing">
    <cdr:from>
      <cdr:x>0.71142</cdr:x>
      <cdr:y>0.74267</cdr:y>
    </cdr:from>
    <cdr:to>
      <cdr:x>0.77295</cdr:x>
      <cdr:y>0.80499</cdr:y>
    </cdr:to>
    <cdr:sp macro="" textlink="">
      <cdr:nvSpPr>
        <cdr:cNvPr id="11" name="Metin kutusu 1">
          <a:extLst xmlns:a="http://schemas.openxmlformats.org/drawingml/2006/main">
            <a:ext uri="{FF2B5EF4-FFF2-40B4-BE49-F238E27FC236}">
              <a16:creationId xmlns:a16="http://schemas.microsoft.com/office/drawing/2014/main" id="{375533DC-53BD-AFBE-B029-7E25D935A8AD}"/>
            </a:ext>
          </a:extLst>
        </cdr:cNvPr>
        <cdr:cNvSpPr txBox="1"/>
      </cdr:nvSpPr>
      <cdr:spPr>
        <a:xfrm xmlns:a="http://schemas.openxmlformats.org/drawingml/2006/main">
          <a:off x="8315099" y="4410292"/>
          <a:ext cx="719163" cy="370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400" b="1" dirty="0">
              <a:latin typeface="Candara" panose="020E0502030303020204" pitchFamily="34" charset="0"/>
            </a:rPr>
            <a:t>%8,4</a:t>
          </a:r>
        </a:p>
      </cdr:txBody>
    </cdr:sp>
  </cdr:relSizeAnchor>
  <cdr:relSizeAnchor xmlns:cdr="http://schemas.openxmlformats.org/drawingml/2006/chartDrawing">
    <cdr:from>
      <cdr:x>0.44209</cdr:x>
      <cdr:y>0.3</cdr:y>
    </cdr:from>
    <cdr:to>
      <cdr:x>0.52911</cdr:x>
      <cdr:y>0.43994</cdr:y>
    </cdr:to>
    <cdr:sp macro="" textlink="">
      <cdr:nvSpPr>
        <cdr:cNvPr id="12" name="Metin kutusu 6">
          <a:extLst xmlns:a="http://schemas.openxmlformats.org/drawingml/2006/main">
            <a:ext uri="{FF2B5EF4-FFF2-40B4-BE49-F238E27FC236}">
              <a16:creationId xmlns:a16="http://schemas.microsoft.com/office/drawing/2014/main" id="{325B8B64-F0B9-1C50-5217-3E336842666B}"/>
            </a:ext>
          </a:extLst>
        </cdr:cNvPr>
        <cdr:cNvSpPr txBox="1"/>
      </cdr:nvSpPr>
      <cdr:spPr>
        <a:xfrm xmlns:a="http://schemas.openxmlformats.org/drawingml/2006/main">
          <a:off x="5167195" y="1781554"/>
          <a:ext cx="1017089" cy="831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2400" b="1" dirty="0">
              <a:solidFill>
                <a:srgbClr val="BDA26A"/>
              </a:solidFill>
              <a:latin typeface="Candara" panose="020E0502030303020204" pitchFamily="34" charset="0"/>
            </a:rPr>
            <a:t> % 5,3</a:t>
          </a:r>
        </a:p>
        <a:p xmlns:a="http://schemas.openxmlformats.org/drawingml/2006/main">
          <a:pPr algn="ctr"/>
          <a:endParaRPr lang="tr-TR" sz="2400" b="1" dirty="0">
            <a:solidFill>
              <a:schemeClr val="accent4">
                <a:lumMod val="20000"/>
                <a:lumOff val="80000"/>
              </a:schemeClr>
            </a:solidFill>
            <a:latin typeface="Candara" panose="020E0502030303020204" pitchFamily="34" charset="0"/>
          </a:endParaRPr>
        </a:p>
      </cdr:txBody>
    </cdr:sp>
  </cdr:relSizeAnchor>
  <cdr:relSizeAnchor xmlns:cdr="http://schemas.openxmlformats.org/drawingml/2006/chartDrawing">
    <cdr:from>
      <cdr:x>0.81201</cdr:x>
      <cdr:y>0.18002</cdr:y>
    </cdr:from>
    <cdr:to>
      <cdr:x>0.8542</cdr:x>
      <cdr:y>0.79356</cdr:y>
    </cdr:to>
    <cdr:sp macro="" textlink="">
      <cdr:nvSpPr>
        <cdr:cNvPr id="13" name="Sağ Ayraç 12">
          <a:extLst xmlns:a="http://schemas.openxmlformats.org/drawingml/2006/main">
            <a:ext uri="{FF2B5EF4-FFF2-40B4-BE49-F238E27FC236}">
              <a16:creationId xmlns:a16="http://schemas.microsoft.com/office/drawing/2014/main" id="{B574E83E-C72F-DAE4-65B7-1EFE60810B33}"/>
            </a:ext>
          </a:extLst>
        </cdr:cNvPr>
        <cdr:cNvSpPr/>
      </cdr:nvSpPr>
      <cdr:spPr>
        <a:xfrm xmlns:a="http://schemas.openxmlformats.org/drawingml/2006/main">
          <a:off x="9490723" y="1069050"/>
          <a:ext cx="493116" cy="3643487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0.14459</cdr:x>
      <cdr:y>0.20673</cdr:y>
    </cdr:from>
    <cdr:to>
      <cdr:x>0.18678</cdr:x>
      <cdr:y>0.79356</cdr:y>
    </cdr:to>
    <cdr:sp macro="" textlink="">
      <cdr:nvSpPr>
        <cdr:cNvPr id="3" name="Sağ Ayraç 2">
          <a:extLst xmlns:a="http://schemas.openxmlformats.org/drawingml/2006/main">
            <a:ext uri="{FF2B5EF4-FFF2-40B4-BE49-F238E27FC236}">
              <a16:creationId xmlns:a16="http://schemas.microsoft.com/office/drawing/2014/main" id="{A031B9F2-C62C-4F50-BA78-7E0EC2BE8A00}"/>
            </a:ext>
          </a:extLst>
        </cdr:cNvPr>
        <cdr:cNvSpPr/>
      </cdr:nvSpPr>
      <cdr:spPr>
        <a:xfrm xmlns:a="http://schemas.openxmlformats.org/drawingml/2006/main" rot="10800000">
          <a:off x="1689967" y="1227660"/>
          <a:ext cx="493116" cy="348486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139DF-B001-46F4-85A2-7AA88F4A3299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5C178-A49A-4B1C-9D97-0F5C6E3BA1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4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23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İhracat beyannamesinde gideceği ilk ülke (kod: 10), ticaret yapılan ülke (kod: 11), gideceği son ülke (kod: 17) veriliyor. e-birlik ve tim rakamları kod 17'ye göre açıklanıyor. Yani eşyanın gittiği son ülkeye göre.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Trademap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 fark buradan kaynaklanıyor.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35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753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*Irak </a:t>
            </a:r>
            <a:r>
              <a:rPr lang="tr-TR" b="1" dirty="0" err="1"/>
              <a:t>mirror</a:t>
            </a:r>
            <a:r>
              <a:rPr lang="tr-TR" b="1" dirty="0"/>
              <a:t> data verileridir. </a:t>
            </a:r>
            <a:br>
              <a:rPr lang="tr-TR" b="1" dirty="0"/>
            </a:br>
            <a:r>
              <a:rPr lang="tr-TR" b="1" dirty="0"/>
              <a:t>İngiltere’de Türkiye’yi geçerek 3. olan ülke Pakistan’dır.</a:t>
            </a:r>
          </a:p>
          <a:p>
            <a:r>
              <a:rPr lang="tr-TR" b="1" dirty="0"/>
              <a:t>İspanya’da Türkiye’yi geçen ülkeler: Kamboçya, İtalya, Fas. </a:t>
            </a:r>
          </a:p>
          <a:p>
            <a:r>
              <a:rPr lang="tr-TR" b="1" dirty="0"/>
              <a:t>Polonya’da Türkiye’yi geçen ülkeler: Almanya, İspanya, Hollanda, İtalya, Fransa, </a:t>
            </a:r>
            <a:r>
              <a:rPr lang="tr-TR" b="1" dirty="0" err="1"/>
              <a:t>Çekya</a:t>
            </a:r>
            <a:r>
              <a:rPr lang="tr-TR" b="1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130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4C686-BFC4-4FC1-814A-BFD8DB6E905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99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4C686-BFC4-4FC1-814A-BFD8DB6E905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1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7C54F-802C-DAED-2027-718E9D08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E7CD35A7-7439-4FEE-F638-8C5B3CAFB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4B11CD8-E373-D656-A6DF-AF154D54F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6406">
              <a:defRPr/>
            </a:pPr>
            <a:r>
              <a:rPr lang="tr-TR" sz="1100" b="1" dirty="0"/>
              <a:t>Bangladeş </a:t>
            </a:r>
            <a:r>
              <a:rPr lang="tr-TR" sz="1100" b="1" dirty="0" err="1"/>
              <a:t>mirror</a:t>
            </a:r>
            <a:r>
              <a:rPr lang="tr-TR" sz="1100" b="1" dirty="0"/>
              <a:t> data verileridir.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F7E81D-7AB6-C0A3-E791-F96AA3D7E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6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64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601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82602-2320-28E9-E104-6BA3C649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8DF14B31-33E3-0B40-D022-2BC82334A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4DDEC44-A776-E5E7-227E-48DA0C59F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Bangladeş, Vietnam, </a:t>
            </a:r>
            <a:r>
              <a:rPr lang="tr-TR" dirty="0" err="1"/>
              <a:t>mirror</a:t>
            </a:r>
            <a:r>
              <a:rPr lang="tr-TR" dirty="0"/>
              <a:t> data verileridir.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03ACB0-5734-DFCA-8ADE-709D9AECB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955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2000" b="1" i="0" u="none" strike="noStrike" kern="1200" dirty="0">
              <a:solidFill>
                <a:srgbClr val="FF0000"/>
              </a:solidFill>
              <a:effectLst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564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Hazır Eşya </a:t>
            </a:r>
            <a:r>
              <a:rPr lang="tr-TR" b="1"/>
              <a:t>dahil edilmiştir.</a:t>
            </a:r>
            <a:endParaRPr lang="tr-TR" b="1" dirty="0"/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19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1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45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Pay: Tekstil ve Hazır Giyimin imalat sanayi istihdamı içindeki payıdır.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58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solidFill>
                  <a:schemeClr val="bg1"/>
                </a:solidFill>
                <a:latin typeface="Candara" panose="020E0502030303020204" pitchFamily="34" charset="0"/>
              </a:rPr>
              <a:t>Mayıs Ayı henüz açıklanmadı.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01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9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66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7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5C178-A49A-4B1C-9D97-0F5C6E3BA11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43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2512C8-F0D7-4E8D-A4AF-CEB6F1E83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B2BE4F-89F2-48A5-9EC1-B427F3958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E3BD6F-FCE6-4A7D-9351-DF1B3C0B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BA8151-4262-4255-A117-8173170A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1130EB-A199-4076-911C-08F2FCFA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89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68707D-2D8E-4662-A8E7-2C36B025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1026F4-F67E-4142-B93A-5FA43142E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D8DDB2-BD39-4956-8AB7-E78B734F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CF44C7-FADE-42A8-8D28-F81605F2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A44FEC-8635-4821-8691-279184CC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59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3643C11-840E-4F81-B73F-E318AD92C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803FDA-C43B-47D6-9A69-3BEB516D4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DDF1AA-08C7-466B-8077-CAB774B4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940935-1CE9-43AE-9FE8-6CFE0C9D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6E68C3-26EE-4A8D-ACA1-12492110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53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28AB1E-B928-053F-3D63-229C01BAF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B8310B2-418B-3A7B-2EB1-7F420EFF9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499E88-47B0-E910-A2DB-33DCA63C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08E96D-7820-0731-3928-69BDADAB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A090FA-28D8-764B-1210-DF5C72FC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44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E8FEA0-F587-6189-8E05-18D1EC27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57E9FA-30C3-C6AA-0F7E-1BFB8196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074DCB-18F1-0B14-7C23-918AD6CB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F38FCD-5597-7AE9-0ADE-1710DF93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823286-F246-C4A9-7B3D-A9D60061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8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BEB861-A9C4-04D9-9FCB-72B1C457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2BCAA9-8622-7D09-E2A7-3F10711DA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315E82-9D7B-D4B1-5F18-5AC466E0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8DAD50-5409-2E7E-CAAF-98778D43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AE8B5C-78F6-91C7-B504-5B5D8EB4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078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2E0E9-CE3F-EA61-9E7F-944CF2EB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2E740F-9AA0-6F6C-F226-B919E2954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5F507E-C879-36BA-4D47-589F56FCD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FE157B6-46D9-F3E6-E82A-26840EB2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BDBA18-8E52-5416-98AC-3B8FB4DC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A8AFAB0-C021-7C58-FE91-EB28BA96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43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704CB7-5E59-0702-4263-B4194AC6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EA39AC-601C-A7C6-833E-A2EC1637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83E6A0F-08FC-BB1A-CFA2-E5CDEEA12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AFBAEF4-4A90-E237-40CD-F5E086F1F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DAAA493-9E0C-311C-B18E-97C32B8D7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1F5EBD9-64AE-81CD-FAB0-8048BA9F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241B63F-BEAA-8503-2F2A-2F8733C6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4DAF9D2-E4CA-046D-2588-BD32FE58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47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F64D39-CA03-039E-0A62-7DAA9494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405FAEF-49AF-EB18-5909-D8E287C8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EC8B9ED-3294-6656-22FC-1798AD25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95128FE-E80C-76BF-B2FC-C6D537ED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028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222AFE-E82F-87E2-39DB-EE7ACAD1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3A662FC-4199-7D86-56F0-555F57C8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74B033-0A63-64B1-89E7-28437ABA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81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29ACDC-BB3C-A6B1-ADFA-FF034523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6A5B51-68A3-DA54-2B35-5CF4EF4BC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FFB5203-D8D7-B8C6-ED2B-CF30D88F8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69A444-DBB6-3AAF-7AC7-0F28BE90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3702D0B-6BB5-985F-801A-B67FE8BA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EFC9FCD-9F3C-2E40-7BAC-119A55EB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44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488D4-B5E1-4C03-A4D2-577BCFD4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E34211-B409-4AD6-AE3C-EEEB4C63C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B88B15-8FE2-4D49-BED9-AF8948A0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D7FC03-F4A4-4CC1-BC7A-FC0A6AB8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118B15-7991-474E-B64D-ED5B8E41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295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C9F02E-DC30-1781-8202-7ED710CA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A7ECEE-B896-E933-501C-D55A8316C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D53B45-DC3F-9834-5D67-26FA2381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97976A-F849-F158-B283-B5583AB7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565F2A-24FA-C9A3-BF25-587BFC19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BC3F220-B26B-E7A5-FFF3-5AE6E782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649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A53ECB-A5A7-3063-B1DE-CDDF566E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29F81FF-DCEE-F929-EDD6-C5F3227BB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08CCB6-BE2C-6E20-6E5B-35F53F79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BB585A-F1D5-62A8-9B6F-4C442E01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4BC5F3-980E-889D-33B9-228DC092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823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0E68A3E-DD4D-038B-B25A-D63543C60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F22681-0099-A6FD-E0B6-A42803597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5BC0EF-F2B1-1872-5CE0-024E5941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43CFF-E80D-3391-8586-BA07D5B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B1F03D-68D0-6EC8-2AE1-35C41974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31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0E161D-31ED-431E-968E-F68BC79C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B7B04A2-94B7-4C33-8007-9F16008F7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FBEB1F-0425-42FD-99CD-78E3D0F8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BD4416-E530-4D75-B91E-AE485962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C35C98-76BD-4199-8E6A-016835FD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9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DC19B4-33D1-47EA-A91A-1DCB9CE5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BB2263-8A3A-4091-A22A-85771EBBB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B69494-EA4C-4366-9987-B9C8A8552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CE36D80-F002-4E2B-ACBD-80974989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F668E94-0D9D-4C81-833B-5D90B677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C6DC16A-11B2-47B1-A901-BA5D135C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22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DE4A52-8465-412A-A410-D79388FF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8063BEA-E292-4652-85E1-EDBBE8D24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49B9EC9-05B0-4FCE-8821-CB512F625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CDB09FC-301A-4D8D-9F98-DD6AF6DE1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E48C6E4-EAAF-496B-9DBD-B6D655F46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822BF18-F0B3-44D3-9A35-111064F2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FFCD9E-0774-4110-B2C8-37EEC97D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C345F1-91B4-4CCF-B543-5C0778C4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26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37208A-12B2-4422-975D-B551421D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65F2EDF-24D6-44EB-A061-7129AB48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7BBD6EA-F572-47FE-B7C0-41AB8D24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8C8F0F4-BBA2-4630-A3B5-94C7136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55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82210A5-9747-4C6F-A9D1-45114EB3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C623002-B807-42D0-B5B0-5D58520F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A819E9-719C-4E12-8369-5A2AA04F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83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CAA7B4-1B9E-4586-9E78-F47C0C16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023A50-E608-487E-9C86-A57CCBB6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D4F66A1-0BE6-4826-B883-8218FEE81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476EE8-F831-4460-972A-BCB4F8FE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A4F4D3-64BF-421C-AEC9-D95BB66F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083C59-A4EE-46BA-BCF0-DED81FE5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11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E31F31-CD93-4F55-84C5-537CA5AA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430606E-1BAB-4B30-BE01-94C6F0BB8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B66DE77-1958-45BC-A6AD-4ACB23ECC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B879F2-5D99-4EFA-80F2-4F0282D2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007EB4E-5DF7-4CF8-AF45-A0A2A7E4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72166C-90B7-4FE0-9851-122AEDFF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97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2C4169F-04FA-4829-9280-689D2C8A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B29ED09-91E1-476A-ACC9-96CD6509C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B43D18-D9C1-459F-9A4B-2B362EE74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528A-5ABC-4A1B-A997-3D7CC8D2190D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D12BAF-146F-4EFC-A430-92DFBB6A8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6C3C18-610E-4285-8DAF-109C6D662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5281D-CBA9-4EA4-A4EA-D9D2A5129D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7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C928F4C-39DA-75B7-D596-AFEEB2E1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C92362-96B4-B098-AEBF-2390854E5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6305A6-31B1-2564-2A3F-9F3B559AB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4DA9-35B8-4E9B-9C74-3B477455F452}" type="datetimeFigureOut">
              <a:rPr lang="tr-TR" smtClean="0"/>
              <a:t>6.07.2026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3F174B-7715-A61D-2F5B-C5199F282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2BB57A-9237-BA27-C7D8-0157AFFE4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2D63-7A35-4706-BF2F-8A23863BB8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64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kibarge@itkib.org.t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E2A91879-E6BA-2D26-91EE-F672EA2AD24A}"/>
              </a:ext>
            </a:extLst>
          </p:cNvPr>
          <p:cNvCxnSpPr>
            <a:cxnSpLocks/>
          </p:cNvCxnSpPr>
          <p:nvPr/>
        </p:nvCxnSpPr>
        <p:spPr>
          <a:xfrm flipH="1">
            <a:off x="2281727" y="4381659"/>
            <a:ext cx="7340837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76E91DA-CDB7-C112-B3BC-CFDF1D0BAA01}"/>
              </a:ext>
            </a:extLst>
          </p:cNvPr>
          <p:cNvSpPr txBox="1"/>
          <p:nvPr/>
        </p:nvSpPr>
        <p:spPr>
          <a:xfrm>
            <a:off x="1275818" y="4456268"/>
            <a:ext cx="93526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Hazır Giyim ve Konfeksiyon Sektörü Güncel Durum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Rapor Dönemi: OCAK-HAZİRAN 2026</a:t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</a:b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Hazırlanma Tarihi: 3 </a:t>
            </a:r>
            <a:r>
              <a:rPr lang="tr-TR" sz="2000" b="1" dirty="0">
                <a:solidFill>
                  <a:srgbClr val="E7E6E6"/>
                </a:solidFill>
                <a:latin typeface="Candara" panose="020E0502030303020204" pitchFamily="34" charset="0"/>
              </a:rPr>
              <a:t>TEMMUZ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2026</a:t>
            </a:r>
            <a:b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</a:b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3" name="Resim 2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80E98471-9D2B-5768-0313-D4B2B371F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17" y="2260302"/>
            <a:ext cx="6267290" cy="18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160A3D9-8969-450D-AA23-BF94BBA460F2}"/>
              </a:ext>
            </a:extLst>
          </p:cNvPr>
          <p:cNvSpPr txBox="1"/>
          <p:nvPr/>
        </p:nvSpPr>
        <p:spPr>
          <a:xfrm>
            <a:off x="2120528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646300" y="176959"/>
            <a:ext cx="10899399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Temel Ürün Grupları Bazında İhracatımız</a:t>
            </a:r>
          </a:p>
        </p:txBody>
      </p:sp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4E1736E9-0BE0-E952-E9FE-95E845017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163057"/>
              </p:ext>
            </p:extLst>
          </p:nvPr>
        </p:nvGraphicFramePr>
        <p:xfrm>
          <a:off x="711746" y="1578015"/>
          <a:ext cx="7213053" cy="494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D15BC2DD-3E2D-971C-7807-D9F4D5594830}"/>
              </a:ext>
            </a:extLst>
          </p:cNvPr>
          <p:cNvSpPr txBox="1"/>
          <p:nvPr/>
        </p:nvSpPr>
        <p:spPr>
          <a:xfrm>
            <a:off x="7665612" y="2848617"/>
            <a:ext cx="3880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2026 yılı Ocak-Haziran döneminde</a:t>
            </a:r>
            <a:r>
              <a:rPr kumimoji="0" lang="tr-TR" sz="18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en fazla ihracat örme (Fasıl 61) ürün grubunda gerçekleşmiştir.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1" u="none" strike="noStrike" kern="1200" cap="none" spc="0" normalizeH="0" baseline="0" noProof="0" dirty="0">
              <a:ln>
                <a:noFill/>
              </a:ln>
              <a:solidFill>
                <a:srgbClr val="6E7686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EA8646B-4DC6-8EA2-0D0D-D72F7328F841}"/>
              </a:ext>
            </a:extLst>
          </p:cNvPr>
          <p:cNvSpPr txBox="1"/>
          <p:nvPr/>
        </p:nvSpPr>
        <p:spPr>
          <a:xfrm rot="16200000">
            <a:off x="-2608727" y="37283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İhracatçı Birlikleri Kayıt Sistemi, Birim: 1000 $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6" name="Resim 5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C7379EC8-F6DF-8A1C-42FA-5940F8305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2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160A3D9-8969-450D-AA23-BF94BBA460F2}"/>
              </a:ext>
            </a:extLst>
          </p:cNvPr>
          <p:cNvSpPr txBox="1"/>
          <p:nvPr/>
        </p:nvSpPr>
        <p:spPr>
          <a:xfrm>
            <a:off x="2120528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646300" y="100825"/>
            <a:ext cx="10899399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Ürün Grupları Bazında İhracat</a:t>
            </a:r>
          </a:p>
        </p:txBody>
      </p:sp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9DACB10F-E6C3-1964-092E-00DB90D56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078296"/>
              </p:ext>
            </p:extLst>
          </p:nvPr>
        </p:nvGraphicFramePr>
        <p:xfrm>
          <a:off x="205477" y="918669"/>
          <a:ext cx="12454721" cy="562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FB6269AE-DE92-1A2A-0AE1-61B171FA3340}"/>
              </a:ext>
            </a:extLst>
          </p:cNvPr>
          <p:cNvSpPr txBox="1"/>
          <p:nvPr/>
        </p:nvSpPr>
        <p:spPr>
          <a:xfrm rot="16200000">
            <a:off x="-2608727" y="37283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İhracatçı Birlikleri Kayıt Sistemi, Birim: </a:t>
            </a:r>
            <a:r>
              <a:rPr lang="tr-TR" sz="1200" dirty="0">
                <a:solidFill>
                  <a:prstClr val="white">
                    <a:lumMod val="65000"/>
                  </a:prstClr>
                </a:solidFill>
                <a:latin typeface="Candara" panose="020E0502030303020204" pitchFamily="34" charset="0"/>
              </a:rPr>
              <a:t>Milyon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$</a:t>
            </a: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2" name="Resim 1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8FD8507D-96D9-EB9C-23B5-1754EB209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160A3D9-8969-450D-AA23-BF94BBA460F2}"/>
              </a:ext>
            </a:extLst>
          </p:cNvPr>
          <p:cNvSpPr txBox="1"/>
          <p:nvPr/>
        </p:nvSpPr>
        <p:spPr>
          <a:xfrm>
            <a:off x="2120528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646300" y="100825"/>
            <a:ext cx="10899399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En Fazla İhracat Yapılan Ülkeler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88CBDEBC-047E-6AAE-3AE2-801C5D383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707"/>
              </p:ext>
            </p:extLst>
          </p:nvPr>
        </p:nvGraphicFramePr>
        <p:xfrm>
          <a:off x="569344" y="1319303"/>
          <a:ext cx="10551239" cy="4551418"/>
        </p:xfrm>
        <a:graphic>
          <a:graphicData uri="http://schemas.openxmlformats.org/drawingml/2006/table">
            <a:tbl>
              <a:tblPr firstRow="1" bandRow="1"/>
              <a:tblGrid>
                <a:gridCol w="595119">
                  <a:extLst>
                    <a:ext uri="{9D8B030D-6E8A-4147-A177-3AD203B41FA5}">
                      <a16:colId xmlns:a16="http://schemas.microsoft.com/office/drawing/2014/main" val="2226481144"/>
                    </a:ext>
                  </a:extLst>
                </a:gridCol>
                <a:gridCol w="4056184">
                  <a:extLst>
                    <a:ext uri="{9D8B030D-6E8A-4147-A177-3AD203B41FA5}">
                      <a16:colId xmlns:a16="http://schemas.microsoft.com/office/drawing/2014/main" val="1877045004"/>
                    </a:ext>
                  </a:extLst>
                </a:gridCol>
                <a:gridCol w="2885283">
                  <a:extLst>
                    <a:ext uri="{9D8B030D-6E8A-4147-A177-3AD203B41FA5}">
                      <a16:colId xmlns:a16="http://schemas.microsoft.com/office/drawing/2014/main" val="2491084266"/>
                    </a:ext>
                  </a:extLst>
                </a:gridCol>
                <a:gridCol w="3014653">
                  <a:extLst>
                    <a:ext uri="{9D8B030D-6E8A-4147-A177-3AD203B41FA5}">
                      <a16:colId xmlns:a16="http://schemas.microsoft.com/office/drawing/2014/main" val="3872373359"/>
                    </a:ext>
                  </a:extLst>
                </a:gridCol>
              </a:tblGrid>
              <a:tr h="66816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endParaRPr lang="tr-TR" sz="1600" b="1" i="1" kern="120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1800" b="1" i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2026 Ocak-Haziran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Değer</a:t>
                      </a:r>
                    </a:p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1000$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2025’e göre </a:t>
                      </a:r>
                    </a:p>
                    <a:p>
                      <a:pPr algn="ctr" fontAlgn="ctr"/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Değer Değişim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90587"/>
                  </a:ext>
                </a:extLst>
              </a:tr>
              <a:tr h="38721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ALMANYA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1.174.111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55544"/>
                  </a:ext>
                </a:extLst>
              </a:tr>
              <a:tr h="36842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HOLLANDA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912.557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4182"/>
                  </a:ext>
                </a:extLst>
              </a:tr>
              <a:tr h="421095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İSPANYA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851.116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96120"/>
                  </a:ext>
                </a:extLst>
              </a:tr>
              <a:tr h="42040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İNGİLTERE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631.245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107354"/>
                  </a:ext>
                </a:extLst>
              </a:tr>
              <a:tr h="379114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ABD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419.164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96854"/>
                  </a:ext>
                </a:extLst>
              </a:tr>
              <a:tr h="36842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FRANSA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389.045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295531"/>
                  </a:ext>
                </a:extLst>
              </a:tr>
              <a:tr h="36842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IRAK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352.362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46125"/>
                  </a:ext>
                </a:extLst>
              </a:tr>
              <a:tr h="36842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İTALYA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269.841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70263"/>
                  </a:ext>
                </a:extLst>
              </a:tr>
              <a:tr h="42183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POLONYA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226.695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26406"/>
                  </a:ext>
                </a:extLst>
              </a:tr>
              <a:tr h="379865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8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İSVEÇ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155.556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526184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8972E999-C1FA-CB61-358E-046B823E3D2C}"/>
              </a:ext>
            </a:extLst>
          </p:cNvPr>
          <p:cNvSpPr txBox="1"/>
          <p:nvPr/>
        </p:nvSpPr>
        <p:spPr>
          <a:xfrm rot="16200000">
            <a:off x="-2608727" y="37283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İhracatçı Birlikleri Kayıt Sistemi</a:t>
            </a:r>
          </a:p>
        </p:txBody>
      </p:sp>
      <p:pic>
        <p:nvPicPr>
          <p:cNvPr id="2" name="Resim 1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3FA07CE9-FC1D-4AAB-237F-6C8A5C913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646300" y="100825"/>
            <a:ext cx="10899399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En Fazla İhracat Yapılan Ülke Grupları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FFFEDE7-4D8C-A476-EED8-0C6E0B856BF6}"/>
              </a:ext>
            </a:extLst>
          </p:cNvPr>
          <p:cNvSpPr txBox="1"/>
          <p:nvPr/>
        </p:nvSpPr>
        <p:spPr>
          <a:xfrm rot="16200000">
            <a:off x="-2608727" y="37283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E-Birlik </a:t>
            </a:r>
          </a:p>
        </p:txBody>
      </p:sp>
      <p:pic>
        <p:nvPicPr>
          <p:cNvPr id="3" name="Resim 2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F715A31A-186D-C20F-85EF-31CD8D713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FAD81B03-BE61-67B2-6B2D-6FC8EC93B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42865"/>
              </p:ext>
            </p:extLst>
          </p:nvPr>
        </p:nvGraphicFramePr>
        <p:xfrm>
          <a:off x="569344" y="1319302"/>
          <a:ext cx="10726729" cy="4591612"/>
        </p:xfrm>
        <a:graphic>
          <a:graphicData uri="http://schemas.openxmlformats.org/drawingml/2006/table">
            <a:tbl>
              <a:tblPr firstRow="1" bandRow="1"/>
              <a:tblGrid>
                <a:gridCol w="607793">
                  <a:extLst>
                    <a:ext uri="{9D8B030D-6E8A-4147-A177-3AD203B41FA5}">
                      <a16:colId xmlns:a16="http://schemas.microsoft.com/office/drawing/2014/main" val="2226481144"/>
                    </a:ext>
                  </a:extLst>
                </a:gridCol>
                <a:gridCol w="3910747">
                  <a:extLst>
                    <a:ext uri="{9D8B030D-6E8A-4147-A177-3AD203B41FA5}">
                      <a16:colId xmlns:a16="http://schemas.microsoft.com/office/drawing/2014/main" val="1877045004"/>
                    </a:ext>
                  </a:extLst>
                </a:gridCol>
                <a:gridCol w="3178551">
                  <a:extLst>
                    <a:ext uri="{9D8B030D-6E8A-4147-A177-3AD203B41FA5}">
                      <a16:colId xmlns:a16="http://schemas.microsoft.com/office/drawing/2014/main" val="2491084266"/>
                    </a:ext>
                  </a:extLst>
                </a:gridCol>
                <a:gridCol w="3029638">
                  <a:extLst>
                    <a:ext uri="{9D8B030D-6E8A-4147-A177-3AD203B41FA5}">
                      <a16:colId xmlns:a16="http://schemas.microsoft.com/office/drawing/2014/main" val="3872373359"/>
                    </a:ext>
                  </a:extLst>
                </a:gridCol>
              </a:tblGrid>
              <a:tr h="79397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endParaRPr lang="tr-TR" sz="1600" b="1" i="1" kern="120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1800" b="1" i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2026 Ocak-Haziran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Değer</a:t>
                      </a:r>
                    </a:p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1000$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2025’e göre </a:t>
                      </a:r>
                    </a:p>
                    <a:p>
                      <a:pPr algn="ctr" fontAlgn="ctr"/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Değer Değişim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90587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tr-TR" sz="1600" b="1" i="1" u="none" strike="noStrike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Avrupa Birliği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4.765.818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1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-5,5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55544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1" i="0" u="none" strike="noStrike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tr-TR" sz="1600" b="1" i="1" u="none" strike="noStrike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Diğer Avrupa Ülkeleri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724.261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-5,6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4182"/>
                  </a:ext>
                </a:extLst>
              </a:tr>
              <a:tr h="45689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tr-TR" sz="1600" b="1" i="1" u="none" strike="noStrike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Orta Doğu Ülkeleri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700.401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96120"/>
                  </a:ext>
                </a:extLst>
              </a:tr>
              <a:tr h="45614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1" i="0" u="none" strike="noStrike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tr-TR" sz="1600" b="1" i="1" u="none" strike="noStrike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Eski Doğu Bloku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598.407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107354"/>
                  </a:ext>
                </a:extLst>
              </a:tr>
              <a:tr h="41134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1" i="0" u="none" strike="noStrike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tr-TR" sz="1600" b="1" i="1" u="none" strike="noStrike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Amerika Ülkeleri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493.742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96854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tr-TR" sz="1600" b="1" i="1" u="none" strike="noStrike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Afrika Ülkeleri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294.585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1600" b="1" i="1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295531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1" i="0" u="none" strike="noStrike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tr-TR" sz="1600" b="1" i="1" u="none" strike="noStrike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Türk Cumhuriyetleri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281.120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-26,4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46125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1" i="0" u="none" strike="noStrike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tr-TR" sz="1600" b="1" i="1" u="none" strike="noStrike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Asya Ve Okyanusya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108.165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1" u="none" strike="noStrike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-1,9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70263"/>
                  </a:ext>
                </a:extLst>
              </a:tr>
              <a:tr h="45769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1" i="0" u="none" strike="noStrike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tr-TR" sz="1600" b="1" i="1" u="none" strike="noStrike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</a:rPr>
                        <a:t>Serbest Bölgeler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13.086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tr-TR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-2,2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26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96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160A3D9-8969-450D-AA23-BF94BBA460F2}"/>
              </a:ext>
            </a:extLst>
          </p:cNvPr>
          <p:cNvSpPr txBox="1"/>
          <p:nvPr/>
        </p:nvSpPr>
        <p:spPr>
          <a:xfrm>
            <a:off x="2120528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646300" y="100825"/>
            <a:ext cx="10899399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Hazır Giyim Pazarlarında Türkiye’nin Yeri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57D01C7-6431-B7B1-4542-0042200AA4E1}"/>
              </a:ext>
            </a:extLst>
          </p:cNvPr>
          <p:cNvSpPr txBox="1"/>
          <p:nvPr/>
        </p:nvSpPr>
        <p:spPr>
          <a:xfrm rot="16200000">
            <a:off x="-2627118" y="37283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TradeMap 2025 (*Mirror Data)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88CBDEBC-047E-6AAE-3AE2-801C5D383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996953"/>
              </p:ext>
            </p:extLst>
          </p:nvPr>
        </p:nvGraphicFramePr>
        <p:xfrm>
          <a:off x="569344" y="1258691"/>
          <a:ext cx="10899399" cy="4892310"/>
        </p:xfrm>
        <a:graphic>
          <a:graphicData uri="http://schemas.openxmlformats.org/drawingml/2006/table">
            <a:tbl>
              <a:tblPr firstRow="1" bandRow="1"/>
              <a:tblGrid>
                <a:gridCol w="398134">
                  <a:extLst>
                    <a:ext uri="{9D8B030D-6E8A-4147-A177-3AD203B41FA5}">
                      <a16:colId xmlns:a16="http://schemas.microsoft.com/office/drawing/2014/main" val="2226481144"/>
                    </a:ext>
                  </a:extLst>
                </a:gridCol>
                <a:gridCol w="2161765">
                  <a:extLst>
                    <a:ext uri="{9D8B030D-6E8A-4147-A177-3AD203B41FA5}">
                      <a16:colId xmlns:a16="http://schemas.microsoft.com/office/drawing/2014/main" val="1877045004"/>
                    </a:ext>
                  </a:extLst>
                </a:gridCol>
                <a:gridCol w="2169489">
                  <a:extLst>
                    <a:ext uri="{9D8B030D-6E8A-4147-A177-3AD203B41FA5}">
                      <a16:colId xmlns:a16="http://schemas.microsoft.com/office/drawing/2014/main" val="2491084266"/>
                    </a:ext>
                  </a:extLst>
                </a:gridCol>
                <a:gridCol w="2236399">
                  <a:extLst>
                    <a:ext uri="{9D8B030D-6E8A-4147-A177-3AD203B41FA5}">
                      <a16:colId xmlns:a16="http://schemas.microsoft.com/office/drawing/2014/main" val="3872373359"/>
                    </a:ext>
                  </a:extLst>
                </a:gridCol>
                <a:gridCol w="2160900">
                  <a:extLst>
                    <a:ext uri="{9D8B030D-6E8A-4147-A177-3AD203B41FA5}">
                      <a16:colId xmlns:a16="http://schemas.microsoft.com/office/drawing/2014/main" val="1707746086"/>
                    </a:ext>
                  </a:extLst>
                </a:gridCol>
                <a:gridCol w="1772712">
                  <a:extLst>
                    <a:ext uri="{9D8B030D-6E8A-4147-A177-3AD203B41FA5}">
                      <a16:colId xmlns:a16="http://schemas.microsoft.com/office/drawing/2014/main" val="745182569"/>
                    </a:ext>
                  </a:extLst>
                </a:gridCol>
              </a:tblGrid>
              <a:tr h="87667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endParaRPr lang="tr-TR" sz="2000" b="1" kern="120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2025 Yılı                  İlk 10 Pazar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İthalatta Dünya Sıralaması</a:t>
                      </a:r>
                    </a:p>
                    <a:p>
                      <a:pPr algn="ctr" fontAlgn="ctr"/>
                      <a:r>
                        <a:rPr lang="tr-TR" sz="18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2025 </a:t>
                      </a:r>
                      <a:endParaRPr lang="tr-TR" sz="18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Türkiye’nin Pazarda Sıralaması </a:t>
                      </a:r>
                    </a:p>
                    <a:p>
                      <a:pPr algn="ctr" fontAlgn="ctr"/>
                      <a:r>
                        <a:rPr lang="tr-TR" sz="18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2024  </a:t>
                      </a:r>
                      <a:endParaRPr lang="tr-TR" sz="18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Türkiye’nin Pazarda Sıralaması </a:t>
                      </a:r>
                    </a:p>
                    <a:p>
                      <a:pPr algn="ctr" fontAlgn="ctr"/>
                      <a:r>
                        <a:rPr lang="tr-TR" sz="18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2025  </a:t>
                      </a:r>
                      <a:endParaRPr lang="tr-TR" sz="18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Türkiye’nin Pazar Payı </a:t>
                      </a:r>
                    </a:p>
                    <a:p>
                      <a:pPr algn="ctr" fontAlgn="ctr"/>
                      <a:r>
                        <a:rPr lang="tr-TR" sz="18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2025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90587"/>
                  </a:ext>
                </a:extLst>
              </a:tr>
              <a:tr h="39044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Almanya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55544"/>
                  </a:ext>
                </a:extLst>
              </a:tr>
              <a:tr h="4490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Hollanda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4182"/>
                  </a:ext>
                </a:extLst>
              </a:tr>
              <a:tr h="42461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İspanya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96120"/>
                  </a:ext>
                </a:extLst>
              </a:tr>
              <a:tr h="423915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İngiltere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107354"/>
                  </a:ext>
                </a:extLst>
              </a:tr>
              <a:tr h="38227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Fransa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96854"/>
                  </a:ext>
                </a:extLst>
              </a:tr>
              <a:tr h="37999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ABD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17.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295531"/>
                  </a:ext>
                </a:extLst>
              </a:tr>
              <a:tr h="37999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Irak*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40.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46125"/>
                  </a:ext>
                </a:extLst>
              </a:tr>
              <a:tr h="37999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İtalya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70263"/>
                  </a:ext>
                </a:extLst>
              </a:tr>
              <a:tr h="42536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Polonya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26406"/>
                  </a:ext>
                </a:extLst>
              </a:tr>
              <a:tr h="37999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2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Kazakistan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45.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dirty="0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r-TR" sz="2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526184"/>
                  </a:ext>
                </a:extLst>
              </a:tr>
            </a:tbl>
          </a:graphicData>
        </a:graphic>
      </p:graphicFrame>
      <p:pic>
        <p:nvPicPr>
          <p:cNvPr id="7" name="Resim 6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4AF52382-DF65-5D1B-919D-90BEF7A3A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96" y="6254376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5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E2A91879-E6BA-2D26-91EE-F672EA2AD24A}"/>
              </a:ext>
            </a:extLst>
          </p:cNvPr>
          <p:cNvCxnSpPr>
            <a:cxnSpLocks/>
          </p:cNvCxnSpPr>
          <p:nvPr/>
        </p:nvCxnSpPr>
        <p:spPr>
          <a:xfrm flipH="1">
            <a:off x="0" y="5164680"/>
            <a:ext cx="12192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76E91DA-CDB7-C112-B3BC-CFDF1D0BAA01}"/>
              </a:ext>
            </a:extLst>
          </p:cNvPr>
          <p:cNvSpPr txBox="1"/>
          <p:nvPr/>
        </p:nvSpPr>
        <p:spPr>
          <a:xfrm>
            <a:off x="6712085" y="3779685"/>
            <a:ext cx="49231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Dünya Hazır Giyim ve Konfeksiyon Sektöründe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Türkiye’nin Konumu</a:t>
            </a:r>
          </a:p>
        </p:txBody>
      </p:sp>
      <p:pic>
        <p:nvPicPr>
          <p:cNvPr id="2" name="Resim 1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71104A29-3AA6-9410-8063-CE1B3331A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95" y="5518646"/>
            <a:ext cx="3105366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160A3D9-8969-450D-AA23-BF94BBA460F2}"/>
              </a:ext>
            </a:extLst>
          </p:cNvPr>
          <p:cNvSpPr txBox="1"/>
          <p:nvPr/>
        </p:nvSpPr>
        <p:spPr>
          <a:xfrm>
            <a:off x="2120528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CF5BA3A3-63F0-4E48-9E45-0510B42DE56D}"/>
              </a:ext>
            </a:extLst>
          </p:cNvPr>
          <p:cNvSpPr txBox="1">
            <a:spLocks/>
          </p:cNvSpPr>
          <p:nvPr/>
        </p:nvSpPr>
        <p:spPr>
          <a:xfrm>
            <a:off x="1171574" y="171442"/>
            <a:ext cx="10475641" cy="96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Sektörün Dünü Bugünü</a:t>
            </a:r>
          </a:p>
        </p:txBody>
      </p:sp>
      <p:graphicFrame>
        <p:nvGraphicFramePr>
          <p:cNvPr id="21" name="Grafik 20">
            <a:extLst>
              <a:ext uri="{FF2B5EF4-FFF2-40B4-BE49-F238E27FC236}">
                <a16:creationId xmlns:a16="http://schemas.microsoft.com/office/drawing/2014/main" id="{3248B27F-13A1-29D3-821A-FEDBED5E93CB}"/>
              </a:ext>
            </a:extLst>
          </p:cNvPr>
          <p:cNvGraphicFramePr/>
          <p:nvPr/>
        </p:nvGraphicFramePr>
        <p:xfrm>
          <a:off x="544785" y="781443"/>
          <a:ext cx="11102430" cy="575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Metin kutusu 21">
            <a:extLst>
              <a:ext uri="{FF2B5EF4-FFF2-40B4-BE49-F238E27FC236}">
                <a16:creationId xmlns:a16="http://schemas.microsoft.com/office/drawing/2014/main" id="{9A511F8C-A1FD-2E64-0E5D-3958A962D212}"/>
              </a:ext>
            </a:extLst>
          </p:cNvPr>
          <p:cNvSpPr txBox="1"/>
          <p:nvPr/>
        </p:nvSpPr>
        <p:spPr>
          <a:xfrm rot="16200000">
            <a:off x="-2671814" y="3572916"/>
            <a:ext cx="575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TradeMap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2025, Birim: Milyar $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2" name="Resim 1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D4E6771E-8B75-3879-A2A7-59472F991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160A3D9-8969-450D-AA23-BF94BBA460F2}"/>
              </a:ext>
            </a:extLst>
          </p:cNvPr>
          <p:cNvSpPr txBox="1"/>
          <p:nvPr/>
        </p:nvSpPr>
        <p:spPr>
          <a:xfrm>
            <a:off x="2120528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CF5BA3A3-63F0-4E48-9E45-0510B42DE56D}"/>
              </a:ext>
            </a:extLst>
          </p:cNvPr>
          <p:cNvSpPr txBox="1">
            <a:spLocks/>
          </p:cNvSpPr>
          <p:nvPr/>
        </p:nvSpPr>
        <p:spPr>
          <a:xfrm>
            <a:off x="1171574" y="171442"/>
            <a:ext cx="10475641" cy="96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Hazır Giyim Sektörü Global İthalatçıları</a:t>
            </a:r>
          </a:p>
        </p:txBody>
      </p:sp>
      <p:pic>
        <p:nvPicPr>
          <p:cNvPr id="5" name="Picture 6" descr="world map png ile ilgili görsel sonucu">
            <a:extLst>
              <a:ext uri="{FF2B5EF4-FFF2-40B4-BE49-F238E27FC236}">
                <a16:creationId xmlns:a16="http://schemas.microsoft.com/office/drawing/2014/main" id="{F85E2418-1FA7-BC9F-63BC-1799F854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96" y="1340489"/>
            <a:ext cx="12271931" cy="51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74EB0E07-17DE-D39E-359F-55499A03DC19}"/>
              </a:ext>
            </a:extLst>
          </p:cNvPr>
          <p:cNvGraphicFramePr>
            <a:graphicFrameLocks/>
          </p:cNvGraphicFramePr>
          <p:nvPr/>
        </p:nvGraphicFramePr>
        <p:xfrm>
          <a:off x="792440" y="703752"/>
          <a:ext cx="11439525" cy="545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D2B4D550-4BDC-DBBE-75C8-E0C42C940C8F}"/>
              </a:ext>
            </a:extLst>
          </p:cNvPr>
          <p:cNvSpPr txBox="1"/>
          <p:nvPr/>
        </p:nvSpPr>
        <p:spPr>
          <a:xfrm rot="16200000">
            <a:off x="-2665282" y="3724262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TradeMap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2025, Birim: Milyar $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8502444-988C-B94F-D538-98D75B1B8908}"/>
              </a:ext>
            </a:extLst>
          </p:cNvPr>
          <p:cNvSpPr txBox="1"/>
          <p:nvPr/>
        </p:nvSpPr>
        <p:spPr>
          <a:xfrm>
            <a:off x="241338" y="5479811"/>
            <a:ext cx="93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2024/25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Değişim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716CCFE2-4B39-61B1-F733-ABD695EA3DFE}"/>
              </a:ext>
            </a:extLst>
          </p:cNvPr>
          <p:cNvGrpSpPr/>
          <p:nvPr/>
        </p:nvGrpSpPr>
        <p:grpSpPr>
          <a:xfrm>
            <a:off x="5589143" y="2112348"/>
            <a:ext cx="1454212" cy="1316651"/>
            <a:chOff x="5789420" y="2337948"/>
            <a:chExt cx="701660" cy="6521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07E962-82B2-8CCB-07E5-0CE43FE1E07B}"/>
                </a:ext>
              </a:extLst>
            </p:cNvPr>
            <p:cNvSpPr/>
            <p:nvPr/>
          </p:nvSpPr>
          <p:spPr>
            <a:xfrm>
              <a:off x="5789420" y="2337948"/>
              <a:ext cx="701660" cy="6521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Resim 16">
              <a:extLst>
                <a:ext uri="{FF2B5EF4-FFF2-40B4-BE49-F238E27FC236}">
                  <a16:creationId xmlns:a16="http://schemas.microsoft.com/office/drawing/2014/main" id="{8E31FDF8-BC9E-F437-3F32-7E144B025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4895" y="2362990"/>
              <a:ext cx="615613" cy="60205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CD983CF-172B-83D1-FFA7-28ABC8E8AC80}"/>
              </a:ext>
            </a:extLst>
          </p:cNvPr>
          <p:cNvSpPr txBox="1"/>
          <p:nvPr/>
        </p:nvSpPr>
        <p:spPr>
          <a:xfrm>
            <a:off x="7097465" y="2525451"/>
            <a:ext cx="433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%17,5 pay ile Dünyanın 1. büyük hazır giyim ve konfeksiyon ithalatçısı 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ABD’d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ir.</a:t>
            </a:r>
          </a:p>
        </p:txBody>
      </p:sp>
      <p:pic>
        <p:nvPicPr>
          <p:cNvPr id="4" name="Resim 3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05E30041-5430-DC30-0DA9-D4B707E56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3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1E18A-B7E6-84C4-FB1F-7425EC3E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world map png ile ilgili görsel sonucu">
            <a:extLst>
              <a:ext uri="{FF2B5EF4-FFF2-40B4-BE49-F238E27FC236}">
                <a16:creationId xmlns:a16="http://schemas.microsoft.com/office/drawing/2014/main" id="{B1163969-A9F6-2FE0-2FC9-7DFB1F58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31" y="1286456"/>
            <a:ext cx="12271931" cy="51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4339EB4-3009-8CF3-E5CE-801B83DEC564}"/>
              </a:ext>
            </a:extLst>
          </p:cNvPr>
          <p:cNvSpPr txBox="1"/>
          <p:nvPr/>
        </p:nvSpPr>
        <p:spPr>
          <a:xfrm>
            <a:off x="2529025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9F8609AA-712E-1076-36F4-568A089119DC}"/>
              </a:ext>
            </a:extLst>
          </p:cNvPr>
          <p:cNvSpPr txBox="1">
            <a:spLocks/>
          </p:cNvSpPr>
          <p:nvPr/>
        </p:nvSpPr>
        <p:spPr>
          <a:xfrm>
            <a:off x="1171574" y="171442"/>
            <a:ext cx="10475641" cy="96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Hazır Giyim Sektörü Global İhracatçıları</a:t>
            </a:r>
          </a:p>
        </p:txBody>
      </p:sp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540F891F-8CA0-7EB1-EC4C-C5D6533D5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911170"/>
              </p:ext>
            </p:extLst>
          </p:nvPr>
        </p:nvGraphicFramePr>
        <p:xfrm>
          <a:off x="792440" y="703752"/>
          <a:ext cx="11439525" cy="545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Metin kutusu 9">
            <a:extLst>
              <a:ext uri="{FF2B5EF4-FFF2-40B4-BE49-F238E27FC236}">
                <a16:creationId xmlns:a16="http://schemas.microsoft.com/office/drawing/2014/main" id="{C8ACAE72-C899-E836-B10D-80B2AF20F49C}"/>
              </a:ext>
            </a:extLst>
          </p:cNvPr>
          <p:cNvSpPr txBox="1"/>
          <p:nvPr/>
        </p:nvSpPr>
        <p:spPr>
          <a:xfrm rot="16200000">
            <a:off x="-2665282" y="3724262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TradeMap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2025, Birim: Milyar $ (*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Mirror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Data)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F426ECD-8447-4BF8-5559-D5EED6EE24A6}"/>
              </a:ext>
            </a:extLst>
          </p:cNvPr>
          <p:cNvSpPr txBox="1"/>
          <p:nvPr/>
        </p:nvSpPr>
        <p:spPr>
          <a:xfrm>
            <a:off x="7174095" y="2239592"/>
            <a:ext cx="44731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2023’e kadar Dünyanın 6. büyük ihracatçısı olan sektörümüz 2024 yılı sonrası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8’inciliğe gerilemiştir.</a:t>
            </a:r>
            <a:endParaRPr kumimoji="0" lang="tr-T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D828128-FD4A-8D2B-0867-B9D98076B0D7}"/>
              </a:ext>
            </a:extLst>
          </p:cNvPr>
          <p:cNvSpPr txBox="1"/>
          <p:nvPr/>
        </p:nvSpPr>
        <p:spPr>
          <a:xfrm>
            <a:off x="241338" y="5479811"/>
            <a:ext cx="93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2024/25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Değişim</a:t>
            </a:r>
          </a:p>
        </p:txBody>
      </p:sp>
      <p:grpSp>
        <p:nvGrpSpPr>
          <p:cNvPr id="15" name="Grup 14">
            <a:extLst>
              <a:ext uri="{FF2B5EF4-FFF2-40B4-BE49-F238E27FC236}">
                <a16:creationId xmlns:a16="http://schemas.microsoft.com/office/drawing/2014/main" id="{7D34F9C8-7526-F0B1-4518-4D6E3D9685F8}"/>
              </a:ext>
            </a:extLst>
          </p:cNvPr>
          <p:cNvGrpSpPr/>
          <p:nvPr/>
        </p:nvGrpSpPr>
        <p:grpSpPr>
          <a:xfrm>
            <a:off x="5589143" y="2112348"/>
            <a:ext cx="1454212" cy="1316651"/>
            <a:chOff x="5789420" y="2337948"/>
            <a:chExt cx="701660" cy="6521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E16E6C-1FE0-4A3E-607A-6C01F6A4A0A7}"/>
                </a:ext>
              </a:extLst>
            </p:cNvPr>
            <p:cNvSpPr/>
            <p:nvPr/>
          </p:nvSpPr>
          <p:spPr>
            <a:xfrm>
              <a:off x="5789420" y="2337948"/>
              <a:ext cx="701660" cy="6521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367B7096-190A-004D-9DEF-EB25FD6AA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4895" y="2362990"/>
              <a:ext cx="615613" cy="60205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A807F69-80E2-5074-3A02-1DB9A7807B10}"/>
              </a:ext>
            </a:extLst>
          </p:cNvPr>
          <p:cNvSpPr/>
          <p:nvPr/>
        </p:nvSpPr>
        <p:spPr>
          <a:xfrm>
            <a:off x="8571460" y="4277870"/>
            <a:ext cx="1228092" cy="1663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3A84E13F-672B-5948-0433-CB8CFAA3D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9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B9B5A-8D4A-E23E-28C6-73AFD1134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E2C4DA6-F559-B581-1D86-AA61B31877B8}"/>
              </a:ext>
            </a:extLst>
          </p:cNvPr>
          <p:cNvSpPr txBox="1"/>
          <p:nvPr/>
        </p:nvSpPr>
        <p:spPr>
          <a:xfrm>
            <a:off x="2120528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7367C836-90AE-D40A-1701-28839B35D677}"/>
              </a:ext>
            </a:extLst>
          </p:cNvPr>
          <p:cNvSpPr txBox="1">
            <a:spLocks/>
          </p:cNvSpPr>
          <p:nvPr/>
        </p:nvSpPr>
        <p:spPr>
          <a:xfrm>
            <a:off x="646300" y="100825"/>
            <a:ext cx="10899399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Dünya Hazır Giyim ve Konfeksiyon İhracatçıları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CDC330DB-40ED-DC34-E163-546F16C3C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74166"/>
              </p:ext>
            </p:extLst>
          </p:nvPr>
        </p:nvGraphicFramePr>
        <p:xfrm>
          <a:off x="801606" y="1121112"/>
          <a:ext cx="10588785" cy="4615776"/>
        </p:xfrm>
        <a:graphic>
          <a:graphicData uri="http://schemas.openxmlformats.org/drawingml/2006/table">
            <a:tbl>
              <a:tblPr firstRow="1" bandRow="1"/>
              <a:tblGrid>
                <a:gridCol w="349648">
                  <a:extLst>
                    <a:ext uri="{9D8B030D-6E8A-4147-A177-3AD203B41FA5}">
                      <a16:colId xmlns:a16="http://schemas.microsoft.com/office/drawing/2014/main" val="2226481144"/>
                    </a:ext>
                  </a:extLst>
                </a:gridCol>
                <a:gridCol w="2683998">
                  <a:extLst>
                    <a:ext uri="{9D8B030D-6E8A-4147-A177-3AD203B41FA5}">
                      <a16:colId xmlns:a16="http://schemas.microsoft.com/office/drawing/2014/main" val="1877045004"/>
                    </a:ext>
                  </a:extLst>
                </a:gridCol>
                <a:gridCol w="2140675">
                  <a:extLst>
                    <a:ext uri="{9D8B030D-6E8A-4147-A177-3AD203B41FA5}">
                      <a16:colId xmlns:a16="http://schemas.microsoft.com/office/drawing/2014/main" val="1707746086"/>
                    </a:ext>
                  </a:extLst>
                </a:gridCol>
                <a:gridCol w="2059709">
                  <a:extLst>
                    <a:ext uri="{9D8B030D-6E8A-4147-A177-3AD203B41FA5}">
                      <a16:colId xmlns:a16="http://schemas.microsoft.com/office/drawing/2014/main" val="70888912"/>
                    </a:ext>
                  </a:extLst>
                </a:gridCol>
                <a:gridCol w="1956907">
                  <a:extLst>
                    <a:ext uri="{9D8B030D-6E8A-4147-A177-3AD203B41FA5}">
                      <a16:colId xmlns:a16="http://schemas.microsoft.com/office/drawing/2014/main" val="988214221"/>
                    </a:ext>
                  </a:extLst>
                </a:gridCol>
                <a:gridCol w="1397848">
                  <a:extLst>
                    <a:ext uri="{9D8B030D-6E8A-4147-A177-3AD203B41FA5}">
                      <a16:colId xmlns:a16="http://schemas.microsoft.com/office/drawing/2014/main" val="2341841451"/>
                    </a:ext>
                  </a:extLst>
                </a:gridCol>
              </a:tblGrid>
              <a:tr h="664456">
                <a:tc>
                  <a:txBody>
                    <a:bodyPr/>
                    <a:lstStyle/>
                    <a:p>
                      <a:pPr algn="l"/>
                      <a:endParaRPr lang="en-GB" sz="2000" noProof="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2000" noProof="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400" b="1" kern="1200" noProof="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2024</a:t>
                      </a:r>
                      <a:endParaRPr lang="en-GB" sz="2400" b="1" kern="1200" noProof="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400" b="1" kern="1200" noProof="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2025</a:t>
                      </a:r>
                      <a:endParaRPr lang="en-GB" sz="2400" b="1" kern="1200" noProof="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400" b="1" kern="1200" noProof="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2025 Değişim</a:t>
                      </a:r>
                      <a:endParaRPr lang="en-GB" sz="2400" b="1" kern="1200" noProof="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400" b="1" kern="1200" noProof="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2025 Pay</a:t>
                      </a:r>
                      <a:endParaRPr lang="en-GB" sz="2400" b="1" kern="1200" noProof="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276253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Çin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187.657.642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179.194.246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-4,5%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28,6%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55544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AB-27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163.540.409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177.270.741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4182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Bangladeş*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51.902.114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57.104.123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96120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Vietnam*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35.511.926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46.160.247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7,%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107354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Hindistan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21.760.129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22.386.062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96854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Türkiye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19.707.777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18.608.666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-5,6%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295531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Pakistan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14.234.268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15.011.135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46125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Kamboçya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10.000.380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11.725.151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17,2%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70263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Endonezya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8.437.725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8.837.311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26406"/>
                  </a:ext>
                </a:extLst>
              </a:tr>
              <a:tr h="39513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ABD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8.547.753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8.311.870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526184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22C97D05-3A1D-6A45-CE8B-F80449AF5B45}"/>
              </a:ext>
            </a:extLst>
          </p:cNvPr>
          <p:cNvSpPr txBox="1"/>
          <p:nvPr/>
        </p:nvSpPr>
        <p:spPr>
          <a:xfrm rot="16200000">
            <a:off x="-2675705" y="28901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TradeMap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2025, Birim: 1000$ (*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Mirror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Data)</a:t>
            </a:r>
          </a:p>
        </p:txBody>
      </p:sp>
      <p:pic>
        <p:nvPicPr>
          <p:cNvPr id="5" name="Resim 4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18A69F17-800E-4994-4B30-FA355DF9F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E2A91879-E6BA-2D26-91EE-F672EA2AD24A}"/>
              </a:ext>
            </a:extLst>
          </p:cNvPr>
          <p:cNvCxnSpPr>
            <a:cxnSpLocks/>
          </p:cNvCxnSpPr>
          <p:nvPr/>
        </p:nvCxnSpPr>
        <p:spPr>
          <a:xfrm flipH="1">
            <a:off x="1277977" y="2844689"/>
            <a:ext cx="7593649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76E91DA-CDB7-C112-B3BC-CFDF1D0BAA01}"/>
              </a:ext>
            </a:extLst>
          </p:cNvPr>
          <p:cNvSpPr txBox="1"/>
          <p:nvPr/>
        </p:nvSpPr>
        <p:spPr>
          <a:xfrm>
            <a:off x="1277978" y="2256193"/>
            <a:ext cx="7593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Sektör ile İlişkili Temel Göstergeler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0B2A1B-F6DB-1492-AC89-5D6864FF410A}"/>
              </a:ext>
            </a:extLst>
          </p:cNvPr>
          <p:cNvSpPr txBox="1"/>
          <p:nvPr/>
        </p:nvSpPr>
        <p:spPr>
          <a:xfrm>
            <a:off x="1277978" y="2990299"/>
            <a:ext cx="75936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Türk Hazır Giyim ve Konfeksiyon İhracatında Güncel Durum</a:t>
            </a:r>
          </a:p>
        </p:txBody>
      </p:sp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CCBC0AC0-23C8-F1A2-98D4-45774233AD0C}"/>
              </a:ext>
            </a:extLst>
          </p:cNvPr>
          <p:cNvCxnSpPr>
            <a:cxnSpLocks/>
          </p:cNvCxnSpPr>
          <p:nvPr/>
        </p:nvCxnSpPr>
        <p:spPr>
          <a:xfrm flipH="1">
            <a:off x="1277977" y="3571022"/>
            <a:ext cx="8799879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Resim 25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F6287C8E-9A6F-02CB-DABE-7F9C9403C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95" y="5518646"/>
            <a:ext cx="3105366" cy="900556"/>
          </a:xfrm>
          <a:prstGeom prst="rect">
            <a:avLst/>
          </a:prstGeom>
        </p:spPr>
      </p:pic>
      <p:sp>
        <p:nvSpPr>
          <p:cNvPr id="29" name="Metin kutusu 28">
            <a:extLst>
              <a:ext uri="{FF2B5EF4-FFF2-40B4-BE49-F238E27FC236}">
                <a16:creationId xmlns:a16="http://schemas.microsoft.com/office/drawing/2014/main" id="{8D918AA7-A1EA-2453-E557-1CD3428E363D}"/>
              </a:ext>
            </a:extLst>
          </p:cNvPr>
          <p:cNvSpPr txBox="1"/>
          <p:nvPr/>
        </p:nvSpPr>
        <p:spPr>
          <a:xfrm>
            <a:off x="6566171" y="2197775"/>
            <a:ext cx="2011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hlinkClick r:id="rId4" action="ppaction://hlinksldjump"/>
              </a:rPr>
              <a:t>3-6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2153C999-7C1B-7B2D-FCED-9A0DD2DF8A1A}"/>
              </a:ext>
            </a:extLst>
          </p:cNvPr>
          <p:cNvSpPr txBox="1"/>
          <p:nvPr/>
        </p:nvSpPr>
        <p:spPr>
          <a:xfrm>
            <a:off x="8066662" y="2928744"/>
            <a:ext cx="2011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hlinkClick r:id="rId5" action="ppaction://hlinksldjump"/>
              </a:rPr>
              <a:t>7-20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B25C66C3-A4C4-E811-82B2-C096D1B947D7}"/>
              </a:ext>
            </a:extLst>
          </p:cNvPr>
          <p:cNvSpPr txBox="1"/>
          <p:nvPr/>
        </p:nvSpPr>
        <p:spPr>
          <a:xfrm>
            <a:off x="1277977" y="1238050"/>
            <a:ext cx="7593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İçindekiler</a:t>
            </a:r>
            <a:endParaRPr kumimoji="0" lang="tr-TR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B5808B2-4FE0-F55E-550F-26034080FF83}"/>
              </a:ext>
            </a:extLst>
          </p:cNvPr>
          <p:cNvSpPr txBox="1"/>
          <p:nvPr/>
        </p:nvSpPr>
        <p:spPr>
          <a:xfrm>
            <a:off x="1277977" y="3765267"/>
            <a:ext cx="7593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Dünya Hazır Giyim ve Konfeksiyon Sektöründe Türkiye’nin Konumu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2F55BF2A-8B70-A47E-0EE6-B736BBDD0515}"/>
              </a:ext>
            </a:extLst>
          </p:cNvPr>
          <p:cNvCxnSpPr>
            <a:cxnSpLocks/>
          </p:cNvCxnSpPr>
          <p:nvPr/>
        </p:nvCxnSpPr>
        <p:spPr>
          <a:xfrm flipH="1">
            <a:off x="1357598" y="4307080"/>
            <a:ext cx="10014036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38AC6BAC-54E3-658B-8F5A-2F4D7E8F531F}"/>
              </a:ext>
            </a:extLst>
          </p:cNvPr>
          <p:cNvSpPr txBox="1"/>
          <p:nvPr/>
        </p:nvSpPr>
        <p:spPr>
          <a:xfrm>
            <a:off x="9106141" y="3660400"/>
            <a:ext cx="2011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hlinkClick r:id="rId6" action="ppaction://hlinksldjump"/>
              </a:rPr>
              <a:t>21-25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40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B556D3E-F546-50A4-A62A-AC3C9F1C6D9D}"/>
              </a:ext>
            </a:extLst>
          </p:cNvPr>
          <p:cNvSpPr/>
          <p:nvPr/>
        </p:nvSpPr>
        <p:spPr>
          <a:xfrm>
            <a:off x="464819" y="3042083"/>
            <a:ext cx="11540093" cy="353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60A3D9-8969-450D-AA23-BF94BBA460F2}"/>
              </a:ext>
            </a:extLst>
          </p:cNvPr>
          <p:cNvSpPr txBox="1"/>
          <p:nvPr/>
        </p:nvSpPr>
        <p:spPr>
          <a:xfrm>
            <a:off x="2120528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646300" y="100825"/>
            <a:ext cx="10899399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AB Pazarı İhracatçıları</a:t>
            </a: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8DAD81DD-A536-777C-9422-F40FFDBE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30040"/>
              </p:ext>
            </p:extLst>
          </p:nvPr>
        </p:nvGraphicFramePr>
        <p:xfrm>
          <a:off x="556735" y="1170039"/>
          <a:ext cx="11435569" cy="4921534"/>
        </p:xfrm>
        <a:graphic>
          <a:graphicData uri="http://schemas.openxmlformats.org/drawingml/2006/table">
            <a:tbl>
              <a:tblPr firstRow="1" bandRow="1"/>
              <a:tblGrid>
                <a:gridCol w="280867">
                  <a:extLst>
                    <a:ext uri="{9D8B030D-6E8A-4147-A177-3AD203B41FA5}">
                      <a16:colId xmlns:a16="http://schemas.microsoft.com/office/drawing/2014/main" val="2226481144"/>
                    </a:ext>
                  </a:extLst>
                </a:gridCol>
                <a:gridCol w="2156018">
                  <a:extLst>
                    <a:ext uri="{9D8B030D-6E8A-4147-A177-3AD203B41FA5}">
                      <a16:colId xmlns:a16="http://schemas.microsoft.com/office/drawing/2014/main" val="1877045004"/>
                    </a:ext>
                  </a:extLst>
                </a:gridCol>
                <a:gridCol w="1899537">
                  <a:extLst>
                    <a:ext uri="{9D8B030D-6E8A-4147-A177-3AD203B41FA5}">
                      <a16:colId xmlns:a16="http://schemas.microsoft.com/office/drawing/2014/main" val="2491084266"/>
                    </a:ext>
                  </a:extLst>
                </a:gridCol>
                <a:gridCol w="1654602">
                  <a:extLst>
                    <a:ext uri="{9D8B030D-6E8A-4147-A177-3AD203B41FA5}">
                      <a16:colId xmlns:a16="http://schemas.microsoft.com/office/drawing/2014/main" val="1707746086"/>
                    </a:ext>
                  </a:extLst>
                </a:gridCol>
                <a:gridCol w="1744369">
                  <a:extLst>
                    <a:ext uri="{9D8B030D-6E8A-4147-A177-3AD203B41FA5}">
                      <a16:colId xmlns:a16="http://schemas.microsoft.com/office/drawing/2014/main" val="70888912"/>
                    </a:ext>
                  </a:extLst>
                </a:gridCol>
                <a:gridCol w="1850088">
                  <a:extLst>
                    <a:ext uri="{9D8B030D-6E8A-4147-A177-3AD203B41FA5}">
                      <a16:colId xmlns:a16="http://schemas.microsoft.com/office/drawing/2014/main" val="2341841451"/>
                    </a:ext>
                  </a:extLst>
                </a:gridCol>
                <a:gridCol w="1850088">
                  <a:extLst>
                    <a:ext uri="{9D8B030D-6E8A-4147-A177-3AD203B41FA5}">
                      <a16:colId xmlns:a16="http://schemas.microsoft.com/office/drawing/2014/main" val="745182569"/>
                    </a:ext>
                  </a:extLst>
                </a:gridCol>
              </a:tblGrid>
              <a:tr h="63749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endParaRPr lang="tr-TR" sz="2000" b="1" kern="120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i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Ocak-Mart 2026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Değer</a:t>
                      </a:r>
                    </a:p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1000€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Miktar</a:t>
                      </a:r>
                    </a:p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Birim Fiyat</a:t>
                      </a:r>
                    </a:p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€/kg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2025’e göre </a:t>
                      </a:r>
                    </a:p>
                    <a:p>
                      <a:pPr algn="ctr" fontAlgn="ctr"/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Değer Değişim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2025’e göre </a:t>
                      </a:r>
                    </a:p>
                    <a:p>
                      <a:pPr algn="ctr" fontAlgn="ctr"/>
                      <a:r>
                        <a:rPr lang="tr-TR" sz="1600" b="1" i="0" u="none" strike="noStrike" kern="1200" dirty="0">
                          <a:solidFill>
                            <a:srgbClr val="BDA26A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Miktar Değişim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90587"/>
                  </a:ext>
                </a:extLst>
              </a:tr>
              <a:tr h="41062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endParaRPr lang="tr-TR" sz="2000" b="1" kern="120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AB-27 </a:t>
                      </a:r>
                      <a:r>
                        <a:rPr lang="tr-TR" sz="2000" b="1" kern="1200" dirty="0" err="1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Extra</a:t>
                      </a:r>
                      <a:endParaRPr lang="tr-TR" sz="2000" b="1" kern="1200" dirty="0">
                        <a:solidFill>
                          <a:srgbClr val="BDA26A"/>
                        </a:solidFill>
                        <a:latin typeface="Candara" panose="020E0502030303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23.976.161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1.721.160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-11,4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-3,7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786818"/>
                  </a:ext>
                </a:extLst>
              </a:tr>
              <a:tr h="38721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Çin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7.419.423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581.102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155544"/>
                  </a:ext>
                </a:extLst>
              </a:tr>
              <a:tr h="44262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Bangladeş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4.677.514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350.844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-19,3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-8,3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4182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Türkiye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2.058.302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99.236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-18,8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-19,0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96120"/>
                  </a:ext>
                </a:extLst>
              </a:tr>
              <a:tr h="42040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Hindistan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1.519.471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163.897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-9,7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107354"/>
                  </a:ext>
                </a:extLst>
              </a:tr>
              <a:tr h="367393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Pakistan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1.333.542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183.171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-16,4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96854"/>
                  </a:ext>
                </a:extLst>
              </a:tr>
              <a:tr h="36842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Vietnam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1.135.233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54.199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-3,0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-6,1</a:t>
                      </a:r>
                      <a:endParaRPr lang="tr-TR" sz="2000" b="0" i="0" u="none" strike="noStrike" kern="12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295531"/>
                  </a:ext>
                </a:extLst>
              </a:tr>
              <a:tr h="36842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Kamboçya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934.304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52.783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17,7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-15,9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-19,3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8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46125"/>
                  </a:ext>
                </a:extLst>
              </a:tr>
              <a:tr h="36842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Tunus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597.601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24.860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-19,7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170263"/>
                  </a:ext>
                </a:extLst>
              </a:tr>
              <a:tr h="42183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Fas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592.428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19.673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-8,2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-9,5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26406"/>
                  </a:ext>
                </a:extLst>
              </a:tr>
              <a:tr h="368429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tr-TR" sz="2000" b="1" kern="1200" dirty="0">
                          <a:solidFill>
                            <a:srgbClr val="BDA26A"/>
                          </a:solidFill>
                          <a:latin typeface="Candara" panose="020E0502030303020204" pitchFamily="34" charset="0"/>
                          <a:ea typeface="+mn-ea"/>
                          <a:cs typeface="Segoe UI" panose="020B0502040204020203" pitchFamily="34" charset="0"/>
                        </a:rPr>
                        <a:t>Myanmar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520.071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36.864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-1,8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tr-TR" sz="2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526184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E91E14A0-483A-A49B-C239-E68CD50CE985}"/>
              </a:ext>
            </a:extLst>
          </p:cNvPr>
          <p:cNvSpPr txBox="1"/>
          <p:nvPr/>
        </p:nvSpPr>
        <p:spPr>
          <a:xfrm rot="16200000">
            <a:off x="-2608727" y="37283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EuroStat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2026</a:t>
            </a:r>
          </a:p>
        </p:txBody>
      </p:sp>
      <p:pic>
        <p:nvPicPr>
          <p:cNvPr id="4" name="Resim 3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AD6A3D05-7CE4-69E5-4C78-BBC919351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646300" y="13741"/>
            <a:ext cx="10899399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AB Pazarında Türkiye’nin Durumu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BFD164F-6433-70E2-7ABF-FB4BA22958B6}"/>
              </a:ext>
            </a:extLst>
          </p:cNvPr>
          <p:cNvSpPr txBox="1"/>
          <p:nvPr/>
        </p:nvSpPr>
        <p:spPr>
          <a:xfrm>
            <a:off x="990643" y="1664605"/>
            <a:ext cx="156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Değer (1000€)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218B032-1DE9-E7F9-9CC8-B26095C48E2A}"/>
              </a:ext>
            </a:extLst>
          </p:cNvPr>
          <p:cNvSpPr txBox="1"/>
          <p:nvPr/>
        </p:nvSpPr>
        <p:spPr>
          <a:xfrm>
            <a:off x="990643" y="2865085"/>
            <a:ext cx="156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Miktar (Ton)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0B63A24-152E-A657-345E-705E5542776C}"/>
              </a:ext>
            </a:extLst>
          </p:cNvPr>
          <p:cNvSpPr txBox="1"/>
          <p:nvPr/>
        </p:nvSpPr>
        <p:spPr>
          <a:xfrm>
            <a:off x="-581789" y="3639432"/>
            <a:ext cx="3144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AB Hazır Giyim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İthalat Birim Fiyatı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(€/kg)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BD6BCD1-B16F-2172-7F50-F81A2040E2EE}"/>
              </a:ext>
            </a:extLst>
          </p:cNvPr>
          <p:cNvSpPr txBox="1"/>
          <p:nvPr/>
        </p:nvSpPr>
        <p:spPr>
          <a:xfrm rot="16200000">
            <a:off x="-2608727" y="37283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</a:t>
            </a:r>
            <a:r>
              <a:rPr kumimoji="0" lang="tr-T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EuroStat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2026</a:t>
            </a:r>
          </a:p>
        </p:txBody>
      </p:sp>
      <p:graphicFrame>
        <p:nvGraphicFramePr>
          <p:cNvPr id="14" name="Grafik 13">
            <a:extLst>
              <a:ext uri="{FF2B5EF4-FFF2-40B4-BE49-F238E27FC236}">
                <a16:creationId xmlns:a16="http://schemas.microsoft.com/office/drawing/2014/main" id="{B579BC94-2A31-E1B9-C489-A6A9B4C7A1A8}"/>
              </a:ext>
            </a:extLst>
          </p:cNvPr>
          <p:cNvGraphicFramePr/>
          <p:nvPr/>
        </p:nvGraphicFramePr>
        <p:xfrm>
          <a:off x="2459214" y="1161109"/>
          <a:ext cx="9160182" cy="209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ik 18">
            <a:extLst>
              <a:ext uri="{FF2B5EF4-FFF2-40B4-BE49-F238E27FC236}">
                <a16:creationId xmlns:a16="http://schemas.microsoft.com/office/drawing/2014/main" id="{4BE41DFF-91FD-37DA-AC5B-AB58D3D84E18}"/>
              </a:ext>
            </a:extLst>
          </p:cNvPr>
          <p:cNvGraphicFramePr/>
          <p:nvPr/>
        </p:nvGraphicFramePr>
        <p:xfrm>
          <a:off x="2636772" y="2430556"/>
          <a:ext cx="9262351" cy="201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afik 21">
            <a:extLst>
              <a:ext uri="{FF2B5EF4-FFF2-40B4-BE49-F238E27FC236}">
                <a16:creationId xmlns:a16="http://schemas.microsoft.com/office/drawing/2014/main" id="{56303C17-F61C-ED78-0201-1C9BA02AD801}"/>
              </a:ext>
            </a:extLst>
          </p:cNvPr>
          <p:cNvGraphicFramePr/>
          <p:nvPr/>
        </p:nvGraphicFramePr>
        <p:xfrm>
          <a:off x="2459214" y="3461401"/>
          <a:ext cx="9329327" cy="209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A5B730D2-640B-EE7D-AA38-A05476438FD4}"/>
              </a:ext>
            </a:extLst>
          </p:cNvPr>
          <p:cNvSpPr txBox="1"/>
          <p:nvPr/>
        </p:nvSpPr>
        <p:spPr>
          <a:xfrm>
            <a:off x="825567" y="5877142"/>
            <a:ext cx="9715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2025 yılında, AB’nin Türkiye’den hazır giyim ve konfeksiyon ithalatı 9,4 milyar euro seviyesinde gerçekleşmiş olup, bu dönemde  hazır giyim ve konfeksiyon ithalatı birim fiyatı kg başına 20,5 euro olmuştur. </a:t>
            </a:r>
          </a:p>
        </p:txBody>
      </p:sp>
      <p:pic>
        <p:nvPicPr>
          <p:cNvPr id="3" name="Resim 2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01A7C798-A858-28F8-1950-3A7B79260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05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E2A91879-E6BA-2D26-91EE-F672EA2AD24A}"/>
              </a:ext>
            </a:extLst>
          </p:cNvPr>
          <p:cNvCxnSpPr>
            <a:cxnSpLocks/>
          </p:cNvCxnSpPr>
          <p:nvPr/>
        </p:nvCxnSpPr>
        <p:spPr>
          <a:xfrm flipH="1">
            <a:off x="2281727" y="4381659"/>
            <a:ext cx="7340837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Resim 4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C05DF0EA-3889-6506-EAAD-3D1E7356E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17" y="2260302"/>
            <a:ext cx="6267290" cy="181751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5328CBFA-3833-01AA-74B3-0E9190DE6DA1}"/>
              </a:ext>
            </a:extLst>
          </p:cNvPr>
          <p:cNvSpPr txBox="1"/>
          <p:nvPr/>
        </p:nvSpPr>
        <p:spPr>
          <a:xfrm>
            <a:off x="1549025" y="4685503"/>
            <a:ext cx="925105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Hazırlayan: İHKİB Ar-Ge ve Projeler Şubesi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hlinkClick r:id="rId4"/>
              </a:rPr>
              <a:t>ihkibarge@itkib.org.tr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Hazırlanma Tarihi: 0</a:t>
            </a:r>
            <a:r>
              <a:rPr lang="tr-TR" sz="2000" b="1" dirty="0">
                <a:solidFill>
                  <a:srgbClr val="E7E6E6"/>
                </a:solidFill>
                <a:latin typeface="Candara" panose="020E0502030303020204" pitchFamily="34" charset="0"/>
              </a:rPr>
              <a:t>3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.07.2026</a:t>
            </a:r>
          </a:p>
        </p:txBody>
      </p:sp>
    </p:spTree>
    <p:extLst>
      <p:ext uri="{BB962C8B-B14F-4D97-AF65-F5344CB8AC3E}">
        <p14:creationId xmlns:p14="http://schemas.microsoft.com/office/powerpoint/2010/main" val="220943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E2A91879-E6BA-2D26-91EE-F672EA2AD24A}"/>
              </a:ext>
            </a:extLst>
          </p:cNvPr>
          <p:cNvCxnSpPr>
            <a:cxnSpLocks/>
          </p:cNvCxnSpPr>
          <p:nvPr/>
        </p:nvCxnSpPr>
        <p:spPr>
          <a:xfrm flipH="1">
            <a:off x="0" y="5164680"/>
            <a:ext cx="12192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76E91DA-CDB7-C112-B3BC-CFDF1D0BAA01}"/>
              </a:ext>
            </a:extLst>
          </p:cNvPr>
          <p:cNvSpPr txBox="1"/>
          <p:nvPr/>
        </p:nvSpPr>
        <p:spPr>
          <a:xfrm>
            <a:off x="6529642" y="4210573"/>
            <a:ext cx="5163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Sektör ile İlişkili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Temel Göstergeler</a:t>
            </a:r>
          </a:p>
        </p:txBody>
      </p:sp>
      <p:pic>
        <p:nvPicPr>
          <p:cNvPr id="4" name="Resim 3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8A7212E5-4FB5-8D33-7A77-18881B347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95" y="5518646"/>
            <a:ext cx="3105366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0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D475CBCB-E341-442B-6053-0C1AEBC59E18}"/>
              </a:ext>
            </a:extLst>
          </p:cNvPr>
          <p:cNvGraphicFramePr/>
          <p:nvPr/>
        </p:nvGraphicFramePr>
        <p:xfrm>
          <a:off x="343978" y="962478"/>
          <a:ext cx="12363354" cy="499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418857" y="126158"/>
            <a:ext cx="11201722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İstihdam Verileri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0236A87-CE71-27A0-B1C0-2FC1BFDF5D6B}"/>
              </a:ext>
            </a:extLst>
          </p:cNvPr>
          <p:cNvSpPr txBox="1"/>
          <p:nvPr/>
        </p:nvSpPr>
        <p:spPr>
          <a:xfrm rot="16200000">
            <a:off x="-2581058" y="3585766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Sosyal Güvenlik Kurumu, SGK, Aylık İstatistik Bültenleri</a:t>
            </a:r>
          </a:p>
        </p:txBody>
      </p:sp>
      <p:pic>
        <p:nvPicPr>
          <p:cNvPr id="5" name="Resim 4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D5EEE2F3-8C0F-D9AD-6FAA-E9AFDF021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33" y="6287071"/>
            <a:ext cx="1733790" cy="502799"/>
          </a:xfrm>
          <a:prstGeom prst="rect">
            <a:avLst/>
          </a:prstGeom>
        </p:spPr>
      </p:pic>
      <p:sp>
        <p:nvSpPr>
          <p:cNvPr id="4" name="Metin kutusu 2">
            <a:extLst>
              <a:ext uri="{FF2B5EF4-FFF2-40B4-BE49-F238E27FC236}">
                <a16:creationId xmlns:a16="http://schemas.microsoft.com/office/drawing/2014/main" id="{C493DA2F-D29D-F567-4AC2-D120A066094A}"/>
              </a:ext>
            </a:extLst>
          </p:cNvPr>
          <p:cNvSpPr txBox="1"/>
          <p:nvPr/>
        </p:nvSpPr>
        <p:spPr>
          <a:xfrm>
            <a:off x="379680" y="5953550"/>
            <a:ext cx="1171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Bir önceki aya kıyasla: 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Hazır giyimde 11.056 kişi artışla toplamda 502.304 kişi; Tekstil ile birlikte değerlendirildiğinde 17.899 kişi artışla 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toplam 851.624 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kişi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Bir önceki yıla kıyasla: 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Hazır giyimde 49.317, Tekstilde 24.836 kişi azalışla toplam 74.153 istihdam kaybı yaşanmıştır.</a:t>
            </a:r>
          </a:p>
        </p:txBody>
      </p:sp>
    </p:spTree>
    <p:extLst>
      <p:ext uri="{BB962C8B-B14F-4D97-AF65-F5344CB8AC3E}">
        <p14:creationId xmlns:p14="http://schemas.microsoft.com/office/powerpoint/2010/main" val="313729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D475CBCB-E341-442B-6053-0C1AEBC59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644314"/>
              </p:ext>
            </p:extLst>
          </p:nvPr>
        </p:nvGraphicFramePr>
        <p:xfrm>
          <a:off x="432423" y="597896"/>
          <a:ext cx="11327153" cy="489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418857" y="-85485"/>
            <a:ext cx="11201722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Kapasite Kullanım Oranları ve Enflasyon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10DC4E3-896C-7503-2D49-E39D82A417F8}"/>
              </a:ext>
            </a:extLst>
          </p:cNvPr>
          <p:cNvSpPr txBox="1"/>
          <p:nvPr/>
        </p:nvSpPr>
        <p:spPr>
          <a:xfrm rot="16200000">
            <a:off x="-2588811" y="3585766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Türkiye Cumhuriyet Merkez Bankası, TCMB, EVDS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217678D-0255-1A30-0B72-425E5DD9895F}"/>
              </a:ext>
            </a:extLst>
          </p:cNvPr>
          <p:cNvSpPr txBox="1"/>
          <p:nvPr/>
        </p:nvSpPr>
        <p:spPr>
          <a:xfrm>
            <a:off x="716065" y="5540067"/>
            <a:ext cx="11250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Tüketici/Yurt İçi Üretici Fiyat Endeksleri (Haziran 2026):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TÜFE: yıllık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A4E9E"/>
                </a:highligh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%32,11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aylık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A4E9E"/>
                </a:highligh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%0,99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arttı.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Yİ-ÜFE: yıllık </a:t>
            </a:r>
            <a:r>
              <a:rPr lang="tr-TR" b="1" dirty="0">
                <a:solidFill>
                  <a:prstClr val="white"/>
                </a:solidFill>
                <a:highlight>
                  <a:srgbClr val="3A4E9E"/>
                </a:highlight>
                <a:latin typeface="Candara" panose="020E0502030303020204" pitchFamily="34" charset="0"/>
              </a:rPr>
              <a:t>28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A4E9E"/>
                </a:highligh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,09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aylık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A4E9E"/>
                </a:highligh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%1,80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arttı.</a:t>
            </a:r>
          </a:p>
        </p:txBody>
      </p:sp>
      <p:pic>
        <p:nvPicPr>
          <p:cNvPr id="5" name="Resim 4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5D02351C-FCF2-6946-B55B-B1CDCBF55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33" y="6287071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E2A91879-E6BA-2D26-91EE-F672EA2AD24A}"/>
              </a:ext>
            </a:extLst>
          </p:cNvPr>
          <p:cNvCxnSpPr>
            <a:cxnSpLocks/>
          </p:cNvCxnSpPr>
          <p:nvPr/>
        </p:nvCxnSpPr>
        <p:spPr>
          <a:xfrm flipH="1">
            <a:off x="0" y="5164680"/>
            <a:ext cx="1219200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76E91DA-CDB7-C112-B3BC-CFDF1D0BAA01}"/>
              </a:ext>
            </a:extLst>
          </p:cNvPr>
          <p:cNvSpPr txBox="1"/>
          <p:nvPr/>
        </p:nvSpPr>
        <p:spPr>
          <a:xfrm>
            <a:off x="6490731" y="4135839"/>
            <a:ext cx="5163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Türk Hazır Giyim ve Konfeksiyon İhracatında Güncel Durum</a:t>
            </a:r>
          </a:p>
        </p:txBody>
      </p:sp>
      <p:pic>
        <p:nvPicPr>
          <p:cNvPr id="2" name="Resim 1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71104A29-3AA6-9410-8063-CE1B3331A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95" y="5518646"/>
            <a:ext cx="3105366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2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418857" y="126158"/>
            <a:ext cx="11201722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Sektörün Genel İhracat Performansına Göre Seyri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B741C50-E995-A4F7-7ACB-6C89C2EEF95A}"/>
              </a:ext>
            </a:extLst>
          </p:cNvPr>
          <p:cNvSpPr txBox="1"/>
          <p:nvPr/>
        </p:nvSpPr>
        <p:spPr>
          <a:xfrm rot="16200000">
            <a:off x="-2575995" y="3646214"/>
            <a:ext cx="562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İhracatçı Birlikleri Kayıt Sistemi, Birim: Milyon $</a:t>
            </a:r>
            <a:endParaRPr kumimoji="0" lang="tr-TR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Grafik 11">
            <a:extLst>
              <a:ext uri="{FF2B5EF4-FFF2-40B4-BE49-F238E27FC236}">
                <a16:creationId xmlns:a16="http://schemas.microsoft.com/office/drawing/2014/main" id="{679D4BD8-8BC8-48FC-4885-4579B4308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86229"/>
              </p:ext>
            </p:extLst>
          </p:nvPr>
        </p:nvGraphicFramePr>
        <p:xfrm>
          <a:off x="-74663" y="146584"/>
          <a:ext cx="12702527" cy="579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Metin kutusu 15">
            <a:extLst>
              <a:ext uri="{FF2B5EF4-FFF2-40B4-BE49-F238E27FC236}">
                <a16:creationId xmlns:a16="http://schemas.microsoft.com/office/drawing/2014/main" id="{542D07AA-BED1-84E9-F8D5-7314B536DA4D}"/>
              </a:ext>
            </a:extLst>
          </p:cNvPr>
          <p:cNvSpPr txBox="1"/>
          <p:nvPr/>
        </p:nvSpPr>
        <p:spPr>
          <a:xfrm>
            <a:off x="469043" y="5993178"/>
            <a:ext cx="100191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Hazırgiyim ve konfeksiyon sektörü Ocak-Haziran </a:t>
            </a:r>
            <a:r>
              <a:rPr lang="tr-TR" sz="1400" b="1" i="1" dirty="0">
                <a:solidFill>
                  <a:srgbClr val="6E7686"/>
                </a:solidFill>
                <a:latin typeface="Candara" panose="020E0502030303020204" pitchFamily="34" charset="0"/>
              </a:rPr>
              <a:t>döneminde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genel ihracat içinde %17,5 paya sahip olan otomotiv endüstrisi, %14,4’lük paya sahip olan kimyevi maddeler sektörü, %</a:t>
            </a:r>
            <a:r>
              <a:rPr lang="tr-TR" sz="1400" b="1" i="1" dirty="0">
                <a:solidFill>
                  <a:srgbClr val="6E7686"/>
                </a:solidFill>
                <a:latin typeface="Candara" panose="020E0502030303020204" pitchFamily="34" charset="0"/>
              </a:rPr>
              <a:t>7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lang="tr-TR" sz="1400" b="1" i="1" dirty="0">
                <a:solidFill>
                  <a:srgbClr val="6E7686"/>
                </a:solidFill>
                <a:latin typeface="Candara" panose="020E0502030303020204" pitchFamily="34" charset="0"/>
              </a:rPr>
              <a:t>7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’</a:t>
            </a:r>
            <a:r>
              <a:rPr kumimoji="0" lang="tr-T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lik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paya sahip elektrik ve elektronik ve %</a:t>
            </a:r>
            <a:r>
              <a:rPr lang="tr-TR" sz="1400" b="1" i="1" dirty="0">
                <a:solidFill>
                  <a:srgbClr val="6E7686"/>
                </a:solidFill>
                <a:latin typeface="Candara" panose="020E0502030303020204" pitchFamily="34" charset="0"/>
              </a:rPr>
              <a:t>7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’</a:t>
            </a:r>
            <a:r>
              <a:rPr kumimoji="0" lang="tr-T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lik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6E768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paya sahip çelik sektörünün ardından beşinci sektör olmuştur.</a:t>
            </a:r>
          </a:p>
        </p:txBody>
      </p:sp>
      <p:pic>
        <p:nvPicPr>
          <p:cNvPr id="2" name="Resim 1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0DA83F61-84D4-077D-A53F-0A8F1B307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D475CBCB-E341-442B-6053-0C1AEBC59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618610"/>
              </p:ext>
            </p:extLst>
          </p:nvPr>
        </p:nvGraphicFramePr>
        <p:xfrm>
          <a:off x="343978" y="976042"/>
          <a:ext cx="11687993" cy="593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418857" y="126158"/>
            <a:ext cx="11201722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Son 12 Aylık Durum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3AE2D6F3-830C-22C7-B532-1FE2D2156387}"/>
              </a:ext>
            </a:extLst>
          </p:cNvPr>
          <p:cNvCxnSpPr>
            <a:cxnSpLocks/>
          </p:cNvCxnSpPr>
          <p:nvPr/>
        </p:nvCxnSpPr>
        <p:spPr>
          <a:xfrm>
            <a:off x="5029200" y="5318088"/>
            <a:ext cx="1981200" cy="168312"/>
          </a:xfrm>
          <a:prstGeom prst="line">
            <a:avLst/>
          </a:prstGeom>
          <a:ln w="31750">
            <a:headEnd type="diamon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E1E3BA5E-C30B-05A2-D9B6-5FF15104C31D}"/>
              </a:ext>
            </a:extLst>
          </p:cNvPr>
          <p:cNvCxnSpPr>
            <a:cxnSpLocks/>
          </p:cNvCxnSpPr>
          <p:nvPr/>
        </p:nvCxnSpPr>
        <p:spPr>
          <a:xfrm flipV="1">
            <a:off x="4553484" y="3173111"/>
            <a:ext cx="3409416" cy="255889"/>
          </a:xfrm>
          <a:prstGeom prst="line">
            <a:avLst/>
          </a:prstGeom>
          <a:ln w="31750" cmpd="sng">
            <a:solidFill>
              <a:srgbClr val="ED7D31"/>
            </a:solidFill>
            <a:headEnd type="diamon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325B8B64-F0B9-1C50-5217-3E336842666B}"/>
              </a:ext>
            </a:extLst>
          </p:cNvPr>
          <p:cNvSpPr txBox="1"/>
          <p:nvPr/>
        </p:nvSpPr>
        <p:spPr>
          <a:xfrm>
            <a:off x="5360579" y="4856423"/>
            <a:ext cx="131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-% 4,1 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BDA26A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B741C50-E995-A4F7-7ACB-6C89C2EEF95A}"/>
              </a:ext>
            </a:extLst>
          </p:cNvPr>
          <p:cNvSpPr txBox="1"/>
          <p:nvPr/>
        </p:nvSpPr>
        <p:spPr>
          <a:xfrm rot="16200000">
            <a:off x="-2608727" y="37283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İhracatçı Birlikleri Kayıt Sistemi, Birim: Milyon $</a:t>
            </a:r>
          </a:p>
        </p:txBody>
      </p:sp>
      <p:pic>
        <p:nvPicPr>
          <p:cNvPr id="4" name="Resim 3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CDBECB6D-71CF-BABC-EE5E-6F57F1F3A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68717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2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1746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160A3D9-8969-450D-AA23-BF94BBA460F2}"/>
              </a:ext>
            </a:extLst>
          </p:cNvPr>
          <p:cNvSpPr txBox="1"/>
          <p:nvPr/>
        </p:nvSpPr>
        <p:spPr>
          <a:xfrm>
            <a:off x="2120528" y="2848617"/>
            <a:ext cx="19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tr-TR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Unvan 1">
            <a:extLst>
              <a:ext uri="{FF2B5EF4-FFF2-40B4-BE49-F238E27FC236}">
                <a16:creationId xmlns:a16="http://schemas.microsoft.com/office/drawing/2014/main" id="{BADD66D1-9E5C-4503-AC0D-54320B76A8E0}"/>
              </a:ext>
            </a:extLst>
          </p:cNvPr>
          <p:cNvSpPr txBox="1">
            <a:spLocks/>
          </p:cNvSpPr>
          <p:nvPr/>
        </p:nvSpPr>
        <p:spPr>
          <a:xfrm>
            <a:off x="418857" y="126158"/>
            <a:ext cx="11201722" cy="115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Aylar İtibarıyla Hazır Giyim ve Konfeksiyon İhracatı</a:t>
            </a: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D475CBCB-E341-442B-6053-0C1AEBC59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515829"/>
              </p:ext>
            </p:extLst>
          </p:nvPr>
        </p:nvGraphicFramePr>
        <p:xfrm>
          <a:off x="343978" y="1109868"/>
          <a:ext cx="11808104" cy="478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9199B11B-EAB9-9D69-B735-656F7C236FCB}"/>
              </a:ext>
            </a:extLst>
          </p:cNvPr>
          <p:cNvSpPr txBox="1"/>
          <p:nvPr/>
        </p:nvSpPr>
        <p:spPr>
          <a:xfrm rot="16200000">
            <a:off x="-2608727" y="3728337"/>
            <a:ext cx="56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Kaynak: İhracatçı Birlikleri Kayıt Sistemi, Birim: Milyon $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280F8CA-D199-EE23-E56D-E62F3B8C5E59}"/>
              </a:ext>
            </a:extLst>
          </p:cNvPr>
          <p:cNvSpPr txBox="1"/>
          <p:nvPr/>
        </p:nvSpPr>
        <p:spPr>
          <a:xfrm>
            <a:off x="418857" y="5716577"/>
            <a:ext cx="85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2024 Ocak-Haziran :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8.688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2025 Ocak-Haziran : </a:t>
            </a:r>
            <a:r>
              <a:rPr lang="tr-TR" b="1" dirty="0">
                <a:solidFill>
                  <a:prstClr val="white"/>
                </a:solidFill>
                <a:latin typeface="Candara" panose="020E0502030303020204" pitchFamily="34" charset="0"/>
              </a:rPr>
              <a:t>8.112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BDA26A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2026 Ocak-Haziran :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7.980 (2025’e göre %1,6 düşüş)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7" name="Resim 6" descr="saat, işaret, çizim içeren bir resim&#10;&#10;Açıklama otomatik olarak oluşturuldu">
            <a:extLst>
              <a:ext uri="{FF2B5EF4-FFF2-40B4-BE49-F238E27FC236}">
                <a16:creationId xmlns:a16="http://schemas.microsoft.com/office/drawing/2014/main" id="{DFD55265-0F3B-A435-E6F5-308440082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3" y="6178242"/>
            <a:ext cx="1733790" cy="5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1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31633</TotalTime>
  <Words>1308</Words>
  <Application>Microsoft Office PowerPoint</Application>
  <PresentationFormat>Geniş ekran</PresentationFormat>
  <Paragraphs>554</Paragraphs>
  <Slides>22</Slides>
  <Notes>19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Candara</vt:lpstr>
      <vt:lpstr>Courier New</vt:lpstr>
      <vt:lpstr>Wingdings</vt:lpstr>
      <vt:lpstr>Office Teması</vt:lpstr>
      <vt:lpstr>2_Office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Emine Acilan</dc:creator>
  <cp:lastModifiedBy>Samet Demirkapi</cp:lastModifiedBy>
  <cp:revision>458</cp:revision>
  <dcterms:created xsi:type="dcterms:W3CDTF">2022-02-21T10:30:00Z</dcterms:created>
  <dcterms:modified xsi:type="dcterms:W3CDTF">2026-07-06T09:17:30Z</dcterms:modified>
</cp:coreProperties>
</file>